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9" r:id="rId4"/>
    <p:sldMasterId id="2147483711" r:id="rId5"/>
    <p:sldMasterId id="2147483660" r:id="rId6"/>
  </p:sldMasterIdLst>
  <p:notesMasterIdLst>
    <p:notesMasterId r:id="rId14"/>
  </p:notesMasterIdLst>
  <p:sldIdLst>
    <p:sldId id="257" r:id="rId7"/>
    <p:sldId id="256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505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7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E1DB2-E4B0-41C2-8256-1955C1735ADF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9AAB0-2328-4871-B51E-8C52F675DA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900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979713" cy="90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098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602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7990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3884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6100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635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8726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5971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8430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347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815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979713" cy="90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9323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0817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0167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26175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1693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0321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2709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1021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6952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40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979713" cy="90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63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2783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0831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84123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7455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536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9926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14847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37210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60342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01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5488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0564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59787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40413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47725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14646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92694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79471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81749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23010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368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30251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66387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47746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4432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46803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29845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96150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55788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92422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58588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7387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95671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767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13051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31231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46292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48959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94937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0370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63480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13161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21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735717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96688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223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413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416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3449F-619D-4D4B-97A9-7233B74EF85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005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CC529-51AA-4B87-9702-203E2F9844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BD7E8-D39E-4040-9FD1-931C5AD56C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538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775-5A11-4464-A1F9-73AC0D52B24D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EC9E-5EBC-48AE-B869-C6F6F457651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688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CF2B-601D-4238-B941-41FDB75BEA5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9794E-EE6A-41C6-853B-A8280A05EC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092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3C1B-3FD9-4F5C-B20A-2E56334CFF3C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42E6A-0CE9-41F3-B00B-C7FF7B779C2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933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6468-45A2-4D96-8A6F-7096CAED82A2}" type="datetimeFigureOut">
              <a:rPr lang="es-AR" smtClean="0"/>
              <a:t>24/11/2015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6E894-CBCC-44E0-B1FB-55A91824570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978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1</a:t>
            </a:fld>
            <a:endParaRPr lang="es-AR"/>
          </a:p>
        </p:txBody>
      </p:sp>
      <p:sp>
        <p:nvSpPr>
          <p:cNvPr id="3" name="2 CuadroTexto"/>
          <p:cNvSpPr txBox="1"/>
          <p:nvPr/>
        </p:nvSpPr>
        <p:spPr>
          <a:xfrm>
            <a:off x="1547664" y="1916832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5400" dirty="0" smtClean="0"/>
              <a:t>Los municipios de Entre Ríos</a:t>
            </a:r>
            <a:endParaRPr lang="es-AR" sz="5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691680" y="364502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/>
              <a:t>Año 2014</a:t>
            </a:r>
            <a:endParaRPr lang="es-AR" sz="2000" b="1" dirty="0"/>
          </a:p>
        </p:txBody>
      </p:sp>
    </p:spTree>
    <p:extLst>
      <p:ext uri="{BB962C8B-B14F-4D97-AF65-F5344CB8AC3E}">
        <p14:creationId xmlns:p14="http://schemas.microsoft.com/office/powerpoint/2010/main" val="160446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67544" y="3140101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Municipios organizados según región geográfica</a:t>
            </a:r>
            <a:endParaRPr lang="es-AR" sz="20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267744" y="6248345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CEER en base a Tribunal de Cuentas</a:t>
            </a:r>
            <a:endParaRPr lang="es-AR" sz="1200" dirty="0"/>
          </a:p>
        </p:txBody>
      </p:sp>
      <p:sp>
        <p:nvSpPr>
          <p:cNvPr id="17" name="1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/>
              <a:t>2</a:t>
            </a:fld>
            <a:endParaRPr lang="es-AR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123728" y="116632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INGRESOS MUNICIPALES</a:t>
            </a:r>
            <a:endParaRPr lang="es-AR" sz="32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560386"/>
            <a:ext cx="9012113" cy="264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15616" y="1052736"/>
            <a:ext cx="7488832" cy="1913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La principal fuente de ingresos municipales es la coparticipación nacional.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Le sigue las tasas municipales.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Paraná y Concordia son las que más se financian con tasas municipales.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Los municipios del interior con coparticipación nacional.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193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3</a:t>
            </a:fld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467544" y="3452814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Municipios organizados según región geográfica</a:t>
            </a:r>
            <a:endParaRPr lang="es-AR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116632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GASTO MUNICIPAL</a:t>
            </a:r>
            <a:endParaRPr lang="es-AR" sz="32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31640" y="908720"/>
            <a:ext cx="7292531" cy="2413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El principal gasto de los municipios son los salarios.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Le siguen los insumos para los empleados públicos.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En tercer lugar, los trabajos públicos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Paraná y Concordia son los que más asignan a salarios.</a:t>
            </a:r>
          </a:p>
          <a:p>
            <a:pPr marL="285750" indent="-285750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Los municipios del interior son los que más lo hacen a trabajos públicos.</a:t>
            </a:r>
            <a:endParaRPr lang="es-A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2" y="3861926"/>
            <a:ext cx="9036496" cy="2461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2254096" y="6320353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CEER en base a Tribunal de Cuentas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10766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3449F-619D-4D4B-97A9-7233B74EF85E}" type="slidenum">
              <a:rPr lang="es-AR" smtClean="0"/>
              <a:t>4</a:t>
            </a:fld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467544" y="3717032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Municipios organizados según región geográfica</a:t>
            </a:r>
            <a:endParaRPr lang="es-AR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2123728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INGRESOS PER CAPITA</a:t>
            </a:r>
            <a:endParaRPr lang="es-AR" sz="32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043608" y="1105287"/>
            <a:ext cx="763284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Paraná es el que mayor tasa por ciudadano cobra y el que menos coparticipación por persona recibe.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Los municipios de las costas le siguen en tasas por ciudadano aun cuando son los que más coparticipación por persona reciben.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Los municipios del centro y norte son los que menos tasas por persona recaudan.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1720" y="5605782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CEER en base a Tribunal de Cuentas</a:t>
            </a:r>
            <a:endParaRPr lang="es-AR" sz="12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118772"/>
            <a:ext cx="9064501" cy="1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3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97912" y="6304235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/>
              <a:t>5</a:t>
            </a:fld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512256" y="3376885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Municipios organizados según región geográfica</a:t>
            </a:r>
            <a:endParaRPr lang="es-AR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GASTO PER CAPITA</a:t>
            </a:r>
            <a:endParaRPr lang="es-AR" sz="32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90000" y="915104"/>
            <a:ext cx="763284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Los departamentos del centro y norte son los que: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Calibri" pitchFamily="34" charset="0"/>
              <a:buChar char="#"/>
            </a:pPr>
            <a:r>
              <a:rPr lang="es-AR" sz="1600" dirty="0" smtClean="0"/>
              <a:t>más insumos asignan por empleado 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Calibri" pitchFamily="34" charset="0"/>
              <a:buChar char="#"/>
            </a:pPr>
            <a:r>
              <a:rPr lang="es-AR" sz="1600" dirty="0" smtClean="0"/>
              <a:t>mayor proporción de su presupuesto asignan a trabajos públicos.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endParaRPr lang="es-AR" dirty="0" smtClean="0"/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Paraná y Concordia son los que: 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Calibri" pitchFamily="34" charset="0"/>
              <a:buChar char="#"/>
            </a:pPr>
            <a:r>
              <a:rPr lang="es-AR" sz="1600" dirty="0" smtClean="0"/>
              <a:t>menos insumos asignan por empleado municipal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Calibri" pitchFamily="34" charset="0"/>
              <a:buChar char="#"/>
            </a:pPr>
            <a:r>
              <a:rPr lang="es-AR" sz="1600" dirty="0" smtClean="0"/>
              <a:t>menor proporción de su presupuesto asignan a trabajos públicos.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096432" y="6340246"/>
            <a:ext cx="5577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CEER en base a Tribunal de Cuentas</a:t>
            </a:r>
            <a:endParaRPr lang="es-A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48" y="3742066"/>
            <a:ext cx="8901696" cy="259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65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86872" y="6356350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/>
              <a:t>6</a:t>
            </a:fld>
            <a:endParaRPr lang="es-A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274935"/>
            <a:ext cx="5544616" cy="317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23728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DEUDAS MUNICIPALES</a:t>
            </a:r>
            <a:endParaRPr lang="es-AR" sz="32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03648" y="1105287"/>
            <a:ext cx="648072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Los municipios en general reportan equilibrios.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Sin embargo, tienen deuda flotantes (pagos pendientes).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Paraná es el que más deuda flotante presenta.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Los municipios de la costa del Uruguay y centro los que menos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234373" y="6536377"/>
            <a:ext cx="3921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CEER en base a Tribunal de Cuentas</a:t>
            </a:r>
            <a:endParaRPr lang="es-AR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204444" y="2938592"/>
            <a:ext cx="4095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En % de los ingresos totales</a:t>
            </a:r>
            <a:endParaRPr lang="es-AR" b="1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2151024" y="4900224"/>
            <a:ext cx="5760640" cy="0"/>
          </a:xfrm>
          <a:prstGeom prst="line">
            <a:avLst/>
          </a:prstGeom>
          <a:ln w="38100">
            <a:solidFill>
              <a:srgbClr val="FF5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151024" y="5242848"/>
            <a:ext cx="5760640" cy="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7569040" y="4563712"/>
            <a:ext cx="50405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6%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569040" y="5048596"/>
            <a:ext cx="504056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3%</a:t>
            </a:r>
            <a:endParaRPr lang="es-A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7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86872" y="6448251"/>
            <a:ext cx="2133600" cy="365125"/>
          </a:xfrm>
        </p:spPr>
        <p:txBody>
          <a:bodyPr/>
          <a:lstStyle/>
          <a:p>
            <a:fld id="{CEF3449F-619D-4D4B-97A9-7233B74EF85E}" type="slidenum">
              <a:rPr lang="es-AR" smtClean="0"/>
              <a:t>7</a:t>
            </a:fld>
            <a:endParaRPr lang="es-A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88551"/>
            <a:ext cx="5441105" cy="355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123728" y="11663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PLANTA DE PERSONAL</a:t>
            </a:r>
            <a:endParaRPr lang="es-AR" sz="32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1261790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Paraná es el municipio con menos personal por habitantes.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En la Costa del Paraná es donde mayor personal por habitantes hay.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Font typeface="Wingdings" pitchFamily="2" charset="2"/>
              <a:buChar char="§"/>
            </a:pPr>
            <a:r>
              <a:rPr lang="es-AR" dirty="0" smtClean="0"/>
              <a:t>En general, 1 de cada 3 empleados municipales son contratados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065368" y="2708920"/>
            <a:ext cx="500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Empleados municipales x 1.000 habitantes</a:t>
            </a:r>
            <a:endParaRPr lang="es-AR" b="1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2219264" y="4454528"/>
            <a:ext cx="5760640" cy="0"/>
          </a:xfrm>
          <a:prstGeom prst="line">
            <a:avLst/>
          </a:prstGeom>
          <a:ln w="38100">
            <a:solidFill>
              <a:srgbClr val="FF5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232912" y="3749852"/>
            <a:ext cx="5760640" cy="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637280" y="4118016"/>
            <a:ext cx="50405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18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650928" y="3555600"/>
            <a:ext cx="504056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11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018349" y="6525344"/>
            <a:ext cx="3921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CEER en base a Tribunal de Cuentas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34766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384</Words>
  <Application>Microsoft Office PowerPoint</Application>
  <PresentationFormat>Presentación en pantalla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Tema de Office</vt:lpstr>
      <vt:lpstr>1_Diseño personalizado</vt:lpstr>
      <vt:lpstr>2_Diseño personalizado</vt:lpstr>
      <vt:lpstr>3_Diseño personalizado</vt:lpstr>
      <vt:lpstr>4_Diseño personalizado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Colina</dc:creator>
  <cp:lastModifiedBy>Jorge Colina</cp:lastModifiedBy>
  <cp:revision>27</cp:revision>
  <dcterms:created xsi:type="dcterms:W3CDTF">2015-08-13T19:52:55Z</dcterms:created>
  <dcterms:modified xsi:type="dcterms:W3CDTF">2015-11-24T16:58:03Z</dcterms:modified>
</cp:coreProperties>
</file>