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9" r:id="rId4"/>
    <p:sldMasterId id="2147483711" r:id="rId5"/>
    <p:sldMasterId id="2147483660" r:id="rId6"/>
  </p:sldMasterIdLst>
  <p:notesMasterIdLst>
    <p:notesMasterId r:id="rId20"/>
  </p:notesMasterIdLst>
  <p:sldIdLst>
    <p:sldId id="257" r:id="rId7"/>
    <p:sldId id="256" r:id="rId8"/>
    <p:sldId id="258" r:id="rId9"/>
    <p:sldId id="259" r:id="rId10"/>
    <p:sldId id="260" r:id="rId11"/>
    <p:sldId id="266" r:id="rId12"/>
    <p:sldId id="267" r:id="rId13"/>
    <p:sldId id="268" r:id="rId14"/>
    <p:sldId id="262" r:id="rId15"/>
    <p:sldId id="261" r:id="rId16"/>
    <p:sldId id="263" r:id="rId17"/>
    <p:sldId id="264" r:id="rId18"/>
    <p:sldId id="265" r:id="rId1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505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00" autoAdjust="0"/>
    <p:restoredTop sz="94660"/>
  </p:normalViewPr>
  <p:slideViewPr>
    <p:cSldViewPr>
      <p:cViewPr>
        <p:scale>
          <a:sx n="72" d="100"/>
          <a:sy n="72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eri\nov%202015\diapositivas\molienda%20(Reparado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376005979842398E-2"/>
          <c:y val="3.3385154566337727E-2"/>
          <c:w val="0.90760590441218036"/>
          <c:h val="0.78426298226065905"/>
        </c:manualLayout>
      </c:layout>
      <c:lineChart>
        <c:grouping val="standard"/>
        <c:varyColors val="0"/>
        <c:ser>
          <c:idx val="0"/>
          <c:order val="0"/>
          <c:tx>
            <c:strRef>
              <c:f>molienda!$D$1</c:f>
              <c:strCache>
                <c:ptCount val="1"/>
                <c:pt idx="0">
                  <c:v>Soja </c:v>
                </c:pt>
              </c:strCache>
            </c:strRef>
          </c:tx>
          <c:spPr>
            <a:ln w="22225"/>
          </c:spPr>
          <c:marker>
            <c:symbol val="diamond"/>
            <c:size val="4"/>
          </c:marker>
          <c:trendline>
            <c:spPr>
              <a:ln w="19050">
                <a:solidFill>
                  <a:schemeClr val="accent1"/>
                </a:solidFill>
              </a:ln>
            </c:spPr>
            <c:trendlineType val="poly"/>
            <c:order val="2"/>
            <c:dispRSqr val="0"/>
            <c:dispEq val="0"/>
          </c:trendline>
          <c:cat>
            <c:multiLvlStrRef>
              <c:f>molienda!$B$3:$C$70</c:f>
              <c:multiLvlStrCache>
                <c:ptCount val="68"/>
                <c:lvl>
                  <c:pt idx="0">
                    <c:v>E</c:v>
                  </c:pt>
                  <c:pt idx="1">
                    <c:v>F</c:v>
                  </c:pt>
                  <c:pt idx="2">
                    <c:v>M</c:v>
                  </c:pt>
                  <c:pt idx="3">
                    <c:v>A</c:v>
                  </c:pt>
                  <c:pt idx="4">
                    <c:v>M</c:v>
                  </c:pt>
                  <c:pt idx="5">
                    <c:v>J</c:v>
                  </c:pt>
                  <c:pt idx="6">
                    <c:v>J</c:v>
                  </c:pt>
                  <c:pt idx="7">
                    <c:v>A</c:v>
                  </c:pt>
                  <c:pt idx="8">
                    <c:v>S</c:v>
                  </c:pt>
                  <c:pt idx="9">
                    <c:v>O</c:v>
                  </c:pt>
                  <c:pt idx="10">
                    <c:v>N</c:v>
                  </c:pt>
                  <c:pt idx="11">
                    <c:v>D</c:v>
                  </c:pt>
                  <c:pt idx="12">
                    <c:v>E</c:v>
                  </c:pt>
                  <c:pt idx="13">
                    <c:v>F</c:v>
                  </c:pt>
                  <c:pt idx="14">
                    <c:v>M</c:v>
                  </c:pt>
                  <c:pt idx="15">
                    <c:v>A</c:v>
                  </c:pt>
                  <c:pt idx="16">
                    <c:v>M</c:v>
                  </c:pt>
                  <c:pt idx="17">
                    <c:v>J</c:v>
                  </c:pt>
                  <c:pt idx="18">
                    <c:v>J</c:v>
                  </c:pt>
                  <c:pt idx="19">
                    <c:v>A</c:v>
                  </c:pt>
                  <c:pt idx="20">
                    <c:v>S</c:v>
                  </c:pt>
                  <c:pt idx="21">
                    <c:v>O</c:v>
                  </c:pt>
                  <c:pt idx="22">
                    <c:v>N</c:v>
                  </c:pt>
                  <c:pt idx="23">
                    <c:v>D</c:v>
                  </c:pt>
                  <c:pt idx="24">
                    <c:v>E</c:v>
                  </c:pt>
                  <c:pt idx="25">
                    <c:v>F</c:v>
                  </c:pt>
                  <c:pt idx="26">
                    <c:v>M</c:v>
                  </c:pt>
                  <c:pt idx="27">
                    <c:v>A</c:v>
                  </c:pt>
                  <c:pt idx="28">
                    <c:v>M</c:v>
                  </c:pt>
                  <c:pt idx="29">
                    <c:v>J</c:v>
                  </c:pt>
                  <c:pt idx="30">
                    <c:v>J</c:v>
                  </c:pt>
                  <c:pt idx="31">
                    <c:v>A</c:v>
                  </c:pt>
                  <c:pt idx="32">
                    <c:v>S</c:v>
                  </c:pt>
                  <c:pt idx="33">
                    <c:v>O</c:v>
                  </c:pt>
                  <c:pt idx="34">
                    <c:v>N</c:v>
                  </c:pt>
                  <c:pt idx="35">
                    <c:v>D</c:v>
                  </c:pt>
                  <c:pt idx="36">
                    <c:v>E</c:v>
                  </c:pt>
                  <c:pt idx="37">
                    <c:v>F</c:v>
                  </c:pt>
                  <c:pt idx="38">
                    <c:v>M</c:v>
                  </c:pt>
                  <c:pt idx="39">
                    <c:v>A</c:v>
                  </c:pt>
                  <c:pt idx="40">
                    <c:v>M</c:v>
                  </c:pt>
                  <c:pt idx="41">
                    <c:v>J</c:v>
                  </c:pt>
                  <c:pt idx="42">
                    <c:v>J</c:v>
                  </c:pt>
                  <c:pt idx="43">
                    <c:v>A</c:v>
                  </c:pt>
                  <c:pt idx="44">
                    <c:v>S</c:v>
                  </c:pt>
                  <c:pt idx="45">
                    <c:v>O</c:v>
                  </c:pt>
                  <c:pt idx="46">
                    <c:v>N</c:v>
                  </c:pt>
                  <c:pt idx="47">
                    <c:v>D</c:v>
                  </c:pt>
                  <c:pt idx="48">
                    <c:v>E</c:v>
                  </c:pt>
                  <c:pt idx="49">
                    <c:v>F</c:v>
                  </c:pt>
                  <c:pt idx="50">
                    <c:v>M</c:v>
                  </c:pt>
                  <c:pt idx="51">
                    <c:v>A</c:v>
                  </c:pt>
                  <c:pt idx="52">
                    <c:v>M</c:v>
                  </c:pt>
                  <c:pt idx="53">
                    <c:v>J</c:v>
                  </c:pt>
                  <c:pt idx="54">
                    <c:v>J</c:v>
                  </c:pt>
                  <c:pt idx="55">
                    <c:v>A</c:v>
                  </c:pt>
                  <c:pt idx="56">
                    <c:v>S</c:v>
                  </c:pt>
                  <c:pt idx="57">
                    <c:v>O</c:v>
                  </c:pt>
                  <c:pt idx="58">
                    <c:v>N</c:v>
                  </c:pt>
                  <c:pt idx="59">
                    <c:v>D</c:v>
                  </c:pt>
                  <c:pt idx="60">
                    <c:v>E</c:v>
                  </c:pt>
                  <c:pt idx="61">
                    <c:v>F</c:v>
                  </c:pt>
                  <c:pt idx="62">
                    <c:v>M</c:v>
                  </c:pt>
                  <c:pt idx="63">
                    <c:v>A</c:v>
                  </c:pt>
                  <c:pt idx="64">
                    <c:v>M</c:v>
                  </c:pt>
                  <c:pt idx="65">
                    <c:v>J</c:v>
                  </c:pt>
                  <c:pt idx="66">
                    <c:v>J</c:v>
                  </c:pt>
                  <c:pt idx="67">
                    <c:v>A</c:v>
                  </c:pt>
                </c:lvl>
                <c:lvl>
                  <c:pt idx="0">
                    <c:v>Año 2010</c:v>
                  </c:pt>
                  <c:pt idx="12">
                    <c:v>Año 2011</c:v>
                  </c:pt>
                  <c:pt idx="24">
                    <c:v>Año 2012</c:v>
                  </c:pt>
                  <c:pt idx="36">
                    <c:v>Año 2013</c:v>
                  </c:pt>
                  <c:pt idx="48">
                    <c:v>Año 2014</c:v>
                  </c:pt>
                  <c:pt idx="60">
                    <c:v>Año 2015</c:v>
                  </c:pt>
                </c:lvl>
              </c:multiLvlStrCache>
            </c:multiLvlStrRef>
          </c:cat>
          <c:val>
            <c:numRef>
              <c:f>molienda!$D$3:$D$70</c:f>
              <c:numCache>
                <c:formatCode>#,##0</c:formatCode>
                <c:ptCount val="68"/>
                <c:pt idx="0">
                  <c:v>3005</c:v>
                </c:pt>
                <c:pt idx="1">
                  <c:v>1264</c:v>
                </c:pt>
                <c:pt idx="2">
                  <c:v>4464</c:v>
                </c:pt>
                <c:pt idx="3">
                  <c:v>8651</c:v>
                </c:pt>
                <c:pt idx="4">
                  <c:v>12103</c:v>
                </c:pt>
                <c:pt idx="5">
                  <c:v>8263</c:v>
                </c:pt>
                <c:pt idx="6">
                  <c:v>5002</c:v>
                </c:pt>
                <c:pt idx="7">
                  <c:v>9572</c:v>
                </c:pt>
                <c:pt idx="8">
                  <c:v>9766</c:v>
                </c:pt>
                <c:pt idx="9">
                  <c:v>14983</c:v>
                </c:pt>
                <c:pt idx="10">
                  <c:v>16469</c:v>
                </c:pt>
                <c:pt idx="11">
                  <c:v>13840</c:v>
                </c:pt>
                <c:pt idx="12">
                  <c:v>12222</c:v>
                </c:pt>
                <c:pt idx="13">
                  <c:v>3319</c:v>
                </c:pt>
                <c:pt idx="14">
                  <c:v>8900</c:v>
                </c:pt>
                <c:pt idx="15">
                  <c:v>8651</c:v>
                </c:pt>
                <c:pt idx="16">
                  <c:v>34397</c:v>
                </c:pt>
                <c:pt idx="17">
                  <c:v>31876</c:v>
                </c:pt>
                <c:pt idx="18">
                  <c:v>31395</c:v>
                </c:pt>
                <c:pt idx="19">
                  <c:v>30488</c:v>
                </c:pt>
                <c:pt idx="20">
                  <c:v>32184</c:v>
                </c:pt>
                <c:pt idx="21">
                  <c:v>24439</c:v>
                </c:pt>
                <c:pt idx="22">
                  <c:v>26113</c:v>
                </c:pt>
                <c:pt idx="23">
                  <c:v>17380</c:v>
                </c:pt>
                <c:pt idx="24">
                  <c:v>20835</c:v>
                </c:pt>
                <c:pt idx="25">
                  <c:v>7965</c:v>
                </c:pt>
                <c:pt idx="26">
                  <c:v>8513</c:v>
                </c:pt>
                <c:pt idx="27">
                  <c:v>24821</c:v>
                </c:pt>
                <c:pt idx="28">
                  <c:v>16970</c:v>
                </c:pt>
                <c:pt idx="29">
                  <c:v>37149</c:v>
                </c:pt>
                <c:pt idx="30">
                  <c:v>37271</c:v>
                </c:pt>
                <c:pt idx="31">
                  <c:v>25399</c:v>
                </c:pt>
                <c:pt idx="32">
                  <c:v>25804</c:v>
                </c:pt>
                <c:pt idx="33">
                  <c:v>21263</c:v>
                </c:pt>
                <c:pt idx="34">
                  <c:v>22852</c:v>
                </c:pt>
                <c:pt idx="35">
                  <c:v>6764</c:v>
                </c:pt>
                <c:pt idx="36">
                  <c:v>14571</c:v>
                </c:pt>
                <c:pt idx="37">
                  <c:v>1629</c:v>
                </c:pt>
                <c:pt idx="38">
                  <c:v>2919</c:v>
                </c:pt>
                <c:pt idx="39">
                  <c:v>27557</c:v>
                </c:pt>
                <c:pt idx="40">
                  <c:v>31530</c:v>
                </c:pt>
                <c:pt idx="41" formatCode="#,##0_ ;\-#,##0\ ">
                  <c:v>30330</c:v>
                </c:pt>
                <c:pt idx="42" formatCode="#,##0_ ;\-#,##0\ ">
                  <c:v>34870</c:v>
                </c:pt>
                <c:pt idx="43" formatCode="#,##0_ ;\-#,##0\ ">
                  <c:v>35117</c:v>
                </c:pt>
                <c:pt idx="44" formatCode="#,##0_ ;\-#,##0\ ">
                  <c:v>32379</c:v>
                </c:pt>
                <c:pt idx="45" formatCode="#,##0_ ;\-#,##0\ ">
                  <c:v>35975</c:v>
                </c:pt>
                <c:pt idx="46" formatCode="#,##0_ ;\-#,##0\ ">
                  <c:v>29029</c:v>
                </c:pt>
                <c:pt idx="47" formatCode="#,##0_ ;\-#,##0\ ">
                  <c:v>34075</c:v>
                </c:pt>
                <c:pt idx="48" formatCode="#,##0_ ;\-#,##0\ ">
                  <c:v>5522</c:v>
                </c:pt>
                <c:pt idx="49" formatCode="#,##0_ ;\-#,##0\ ">
                  <c:v>4519</c:v>
                </c:pt>
                <c:pt idx="50" formatCode="#,##0_ ;\-#,##0\ ">
                  <c:v>3925</c:v>
                </c:pt>
                <c:pt idx="51" formatCode="#,##0_ ;\-#,##0\ ">
                  <c:v>22191</c:v>
                </c:pt>
                <c:pt idx="52" formatCode="#,##0_ ;\-#,##0\ ">
                  <c:v>38064</c:v>
                </c:pt>
                <c:pt idx="53" formatCode="#,##0_ ;\-#,##0\ ">
                  <c:v>36243</c:v>
                </c:pt>
                <c:pt idx="54" formatCode="#,##0_ ;\-#,##0\ ">
                  <c:v>34600</c:v>
                </c:pt>
                <c:pt idx="55" formatCode="#,##0_ ;\-#,##0\ ">
                  <c:v>34588</c:v>
                </c:pt>
                <c:pt idx="56" formatCode="#,##0_ ;\-#,##0\ ">
                  <c:v>36538</c:v>
                </c:pt>
                <c:pt idx="57" formatCode="#,##0_ ;\-#,##0\ ">
                  <c:v>34476</c:v>
                </c:pt>
                <c:pt idx="58" formatCode="#,##0_ ;\-#,##0\ ">
                  <c:v>26128</c:v>
                </c:pt>
                <c:pt idx="59" formatCode="#,##0_ ;\-#,##0\ ">
                  <c:v>27153</c:v>
                </c:pt>
                <c:pt idx="60" formatCode="#,##0_ ;\-#,##0\ ">
                  <c:v>30552</c:v>
                </c:pt>
                <c:pt idx="61" formatCode="#,##0_ ;\-#,##0\ ">
                  <c:v>24259</c:v>
                </c:pt>
                <c:pt idx="62" formatCode="#,##0_ ;\-#,##0\ ">
                  <c:v>4625</c:v>
                </c:pt>
                <c:pt idx="63" formatCode="#,##0_ ;\-#,##0\ ">
                  <c:v>19846</c:v>
                </c:pt>
                <c:pt idx="64" formatCode="#,##0_ ;\-#,##0\ ">
                  <c:v>16636</c:v>
                </c:pt>
                <c:pt idx="65" formatCode="#,##0_ ;\-#,##0\ ">
                  <c:v>37958</c:v>
                </c:pt>
                <c:pt idx="66" formatCode="#,##0_ ;\-#,##0\ ">
                  <c:v>38210</c:v>
                </c:pt>
                <c:pt idx="67" formatCode="#,##0_ ;\-#,##0\ ">
                  <c:v>33929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molienda!$E$1</c:f>
              <c:strCache>
                <c:ptCount val="1"/>
                <c:pt idx="0">
                  <c:v>Arroz </c:v>
                </c:pt>
              </c:strCache>
            </c:strRef>
          </c:tx>
          <c:spPr>
            <a:ln w="15875"/>
          </c:spPr>
          <c:marker>
            <c:symbol val="diamond"/>
            <c:size val="4"/>
            <c:spPr>
              <a:ln w="1270"/>
            </c:spPr>
          </c:marker>
          <c:dPt>
            <c:idx val="38"/>
            <c:bubble3D val="0"/>
            <c:spPr>
              <a:ln w="22225"/>
            </c:spPr>
          </c:dPt>
          <c:dPt>
            <c:idx val="50"/>
            <c:bubble3D val="0"/>
            <c:spPr>
              <a:ln w="22225"/>
            </c:spPr>
          </c:dPt>
          <c:trendline>
            <c:spPr>
              <a:ln w="19050">
                <a:solidFill>
                  <a:schemeClr val="accent2"/>
                </a:solidFill>
              </a:ln>
            </c:spPr>
            <c:trendlineType val="poly"/>
            <c:order val="2"/>
            <c:dispRSqr val="0"/>
            <c:dispEq val="0"/>
          </c:trendline>
          <c:cat>
            <c:multiLvlStrRef>
              <c:f>molienda!$B$3:$C$70</c:f>
              <c:multiLvlStrCache>
                <c:ptCount val="68"/>
                <c:lvl>
                  <c:pt idx="0">
                    <c:v>E</c:v>
                  </c:pt>
                  <c:pt idx="1">
                    <c:v>F</c:v>
                  </c:pt>
                  <c:pt idx="2">
                    <c:v>M</c:v>
                  </c:pt>
                  <c:pt idx="3">
                    <c:v>A</c:v>
                  </c:pt>
                  <c:pt idx="4">
                    <c:v>M</c:v>
                  </c:pt>
                  <c:pt idx="5">
                    <c:v>J</c:v>
                  </c:pt>
                  <c:pt idx="6">
                    <c:v>J</c:v>
                  </c:pt>
                  <c:pt idx="7">
                    <c:v>A</c:v>
                  </c:pt>
                  <c:pt idx="8">
                    <c:v>S</c:v>
                  </c:pt>
                  <c:pt idx="9">
                    <c:v>O</c:v>
                  </c:pt>
                  <c:pt idx="10">
                    <c:v>N</c:v>
                  </c:pt>
                  <c:pt idx="11">
                    <c:v>D</c:v>
                  </c:pt>
                  <c:pt idx="12">
                    <c:v>E</c:v>
                  </c:pt>
                  <c:pt idx="13">
                    <c:v>F</c:v>
                  </c:pt>
                  <c:pt idx="14">
                    <c:v>M</c:v>
                  </c:pt>
                  <c:pt idx="15">
                    <c:v>A</c:v>
                  </c:pt>
                  <c:pt idx="16">
                    <c:v>M</c:v>
                  </c:pt>
                  <c:pt idx="17">
                    <c:v>J</c:v>
                  </c:pt>
                  <c:pt idx="18">
                    <c:v>J</c:v>
                  </c:pt>
                  <c:pt idx="19">
                    <c:v>A</c:v>
                  </c:pt>
                  <c:pt idx="20">
                    <c:v>S</c:v>
                  </c:pt>
                  <c:pt idx="21">
                    <c:v>O</c:v>
                  </c:pt>
                  <c:pt idx="22">
                    <c:v>N</c:v>
                  </c:pt>
                  <c:pt idx="23">
                    <c:v>D</c:v>
                  </c:pt>
                  <c:pt idx="24">
                    <c:v>E</c:v>
                  </c:pt>
                  <c:pt idx="25">
                    <c:v>F</c:v>
                  </c:pt>
                  <c:pt idx="26">
                    <c:v>M</c:v>
                  </c:pt>
                  <c:pt idx="27">
                    <c:v>A</c:v>
                  </c:pt>
                  <c:pt idx="28">
                    <c:v>M</c:v>
                  </c:pt>
                  <c:pt idx="29">
                    <c:v>J</c:v>
                  </c:pt>
                  <c:pt idx="30">
                    <c:v>J</c:v>
                  </c:pt>
                  <c:pt idx="31">
                    <c:v>A</c:v>
                  </c:pt>
                  <c:pt idx="32">
                    <c:v>S</c:v>
                  </c:pt>
                  <c:pt idx="33">
                    <c:v>O</c:v>
                  </c:pt>
                  <c:pt idx="34">
                    <c:v>N</c:v>
                  </c:pt>
                  <c:pt idx="35">
                    <c:v>D</c:v>
                  </c:pt>
                  <c:pt idx="36">
                    <c:v>E</c:v>
                  </c:pt>
                  <c:pt idx="37">
                    <c:v>F</c:v>
                  </c:pt>
                  <c:pt idx="38">
                    <c:v>M</c:v>
                  </c:pt>
                  <c:pt idx="39">
                    <c:v>A</c:v>
                  </c:pt>
                  <c:pt idx="40">
                    <c:v>M</c:v>
                  </c:pt>
                  <c:pt idx="41">
                    <c:v>J</c:v>
                  </c:pt>
                  <c:pt idx="42">
                    <c:v>J</c:v>
                  </c:pt>
                  <c:pt idx="43">
                    <c:v>A</c:v>
                  </c:pt>
                  <c:pt idx="44">
                    <c:v>S</c:v>
                  </c:pt>
                  <c:pt idx="45">
                    <c:v>O</c:v>
                  </c:pt>
                  <c:pt idx="46">
                    <c:v>N</c:v>
                  </c:pt>
                  <c:pt idx="47">
                    <c:v>D</c:v>
                  </c:pt>
                  <c:pt idx="48">
                    <c:v>E</c:v>
                  </c:pt>
                  <c:pt idx="49">
                    <c:v>F</c:v>
                  </c:pt>
                  <c:pt idx="50">
                    <c:v>M</c:v>
                  </c:pt>
                  <c:pt idx="51">
                    <c:v>A</c:v>
                  </c:pt>
                  <c:pt idx="52">
                    <c:v>M</c:v>
                  </c:pt>
                  <c:pt idx="53">
                    <c:v>J</c:v>
                  </c:pt>
                  <c:pt idx="54">
                    <c:v>J</c:v>
                  </c:pt>
                  <c:pt idx="55">
                    <c:v>A</c:v>
                  </c:pt>
                  <c:pt idx="56">
                    <c:v>S</c:v>
                  </c:pt>
                  <c:pt idx="57">
                    <c:v>O</c:v>
                  </c:pt>
                  <c:pt idx="58">
                    <c:v>N</c:v>
                  </c:pt>
                  <c:pt idx="59">
                    <c:v>D</c:v>
                  </c:pt>
                  <c:pt idx="60">
                    <c:v>E</c:v>
                  </c:pt>
                  <c:pt idx="61">
                    <c:v>F</c:v>
                  </c:pt>
                  <c:pt idx="62">
                    <c:v>M</c:v>
                  </c:pt>
                  <c:pt idx="63">
                    <c:v>A</c:v>
                  </c:pt>
                  <c:pt idx="64">
                    <c:v>M</c:v>
                  </c:pt>
                  <c:pt idx="65">
                    <c:v>J</c:v>
                  </c:pt>
                  <c:pt idx="66">
                    <c:v>J</c:v>
                  </c:pt>
                  <c:pt idx="67">
                    <c:v>A</c:v>
                  </c:pt>
                </c:lvl>
                <c:lvl>
                  <c:pt idx="0">
                    <c:v>Año 2010</c:v>
                  </c:pt>
                  <c:pt idx="12">
                    <c:v>Año 2011</c:v>
                  </c:pt>
                  <c:pt idx="24">
                    <c:v>Año 2012</c:v>
                  </c:pt>
                  <c:pt idx="36">
                    <c:v>Año 2013</c:v>
                  </c:pt>
                  <c:pt idx="48">
                    <c:v>Año 2014</c:v>
                  </c:pt>
                  <c:pt idx="60">
                    <c:v>Año 2015</c:v>
                  </c:pt>
                </c:lvl>
              </c:multiLvlStrCache>
            </c:multiLvlStrRef>
          </c:cat>
          <c:val>
            <c:numRef>
              <c:f>molienda!$E$3:$E$70</c:f>
              <c:numCache>
                <c:formatCode>#,##0</c:formatCode>
                <c:ptCount val="68"/>
                <c:pt idx="0">
                  <c:v>46145</c:v>
                </c:pt>
                <c:pt idx="1">
                  <c:v>59753</c:v>
                </c:pt>
                <c:pt idx="2">
                  <c:v>66782</c:v>
                </c:pt>
                <c:pt idx="3">
                  <c:v>64588</c:v>
                </c:pt>
                <c:pt idx="4">
                  <c:v>60868</c:v>
                </c:pt>
                <c:pt idx="5">
                  <c:v>59053</c:v>
                </c:pt>
                <c:pt idx="6">
                  <c:v>56527</c:v>
                </c:pt>
                <c:pt idx="7">
                  <c:v>46890</c:v>
                </c:pt>
                <c:pt idx="8">
                  <c:v>49570</c:v>
                </c:pt>
                <c:pt idx="9">
                  <c:v>47636</c:v>
                </c:pt>
                <c:pt idx="10">
                  <c:v>61996</c:v>
                </c:pt>
                <c:pt idx="11">
                  <c:v>48617</c:v>
                </c:pt>
                <c:pt idx="12">
                  <c:v>39524</c:v>
                </c:pt>
                <c:pt idx="13">
                  <c:v>60928</c:v>
                </c:pt>
                <c:pt idx="14">
                  <c:v>98555</c:v>
                </c:pt>
                <c:pt idx="15">
                  <c:v>94435</c:v>
                </c:pt>
                <c:pt idx="16">
                  <c:v>101750</c:v>
                </c:pt>
                <c:pt idx="17">
                  <c:v>94557</c:v>
                </c:pt>
                <c:pt idx="18">
                  <c:v>87891</c:v>
                </c:pt>
                <c:pt idx="19">
                  <c:v>85405</c:v>
                </c:pt>
                <c:pt idx="20">
                  <c:v>76435</c:v>
                </c:pt>
                <c:pt idx="21">
                  <c:v>77976</c:v>
                </c:pt>
                <c:pt idx="22">
                  <c:v>64271</c:v>
                </c:pt>
                <c:pt idx="23">
                  <c:v>43485</c:v>
                </c:pt>
                <c:pt idx="24">
                  <c:v>62667</c:v>
                </c:pt>
                <c:pt idx="25">
                  <c:v>65244</c:v>
                </c:pt>
                <c:pt idx="26">
                  <c:v>81514</c:v>
                </c:pt>
                <c:pt idx="27">
                  <c:v>139904</c:v>
                </c:pt>
                <c:pt idx="28">
                  <c:v>106117</c:v>
                </c:pt>
                <c:pt idx="29">
                  <c:v>67212</c:v>
                </c:pt>
                <c:pt idx="30">
                  <c:v>87973</c:v>
                </c:pt>
                <c:pt idx="31">
                  <c:v>76475</c:v>
                </c:pt>
                <c:pt idx="32">
                  <c:v>80244</c:v>
                </c:pt>
                <c:pt idx="33">
                  <c:v>72566</c:v>
                </c:pt>
                <c:pt idx="34">
                  <c:v>56506</c:v>
                </c:pt>
                <c:pt idx="35">
                  <c:v>37825</c:v>
                </c:pt>
                <c:pt idx="36">
                  <c:v>41198</c:v>
                </c:pt>
                <c:pt idx="37">
                  <c:v>42734</c:v>
                </c:pt>
                <c:pt idx="38">
                  <c:v>82737</c:v>
                </c:pt>
                <c:pt idx="39">
                  <c:v>77400</c:v>
                </c:pt>
                <c:pt idx="40">
                  <c:v>82587</c:v>
                </c:pt>
                <c:pt idx="41" formatCode="#,##0_ ;\-#,##0\ ">
                  <c:v>72279</c:v>
                </c:pt>
                <c:pt idx="42" formatCode="#,##0_ ;\-#,##0\ ">
                  <c:v>79956</c:v>
                </c:pt>
                <c:pt idx="43" formatCode="#,##0_ ;\-#,##0\ ">
                  <c:v>75564</c:v>
                </c:pt>
                <c:pt idx="44" formatCode="#,##0_ ;\-#,##0\ ">
                  <c:v>75016</c:v>
                </c:pt>
                <c:pt idx="45" formatCode="#,##0_ ;\-#,##0\ ">
                  <c:v>70199</c:v>
                </c:pt>
                <c:pt idx="46" formatCode="#,##0_ ;\-#,##0\ ">
                  <c:v>78245</c:v>
                </c:pt>
                <c:pt idx="47" formatCode="#,##0_ ;\-#,##0\ ">
                  <c:v>52085</c:v>
                </c:pt>
                <c:pt idx="48" formatCode="#,##0_ ;\-#,##0\ ">
                  <c:v>45637</c:v>
                </c:pt>
                <c:pt idx="49" formatCode="#,##0_ ;\-#,##0\ ">
                  <c:v>54350</c:v>
                </c:pt>
                <c:pt idx="50" formatCode="#,##0_ ;\-#,##0\ ">
                  <c:v>100808</c:v>
                </c:pt>
                <c:pt idx="51" formatCode="#,##0_ ;\-#,##0\ ">
                  <c:v>101777</c:v>
                </c:pt>
                <c:pt idx="52" formatCode="#,##0_ ;\-#,##0\ ">
                  <c:v>98505</c:v>
                </c:pt>
                <c:pt idx="53" formatCode="#,##0_ ;\-#,##0\ ">
                  <c:v>79704</c:v>
                </c:pt>
                <c:pt idx="54" formatCode="#,##0_ ;\-#,##0\ ">
                  <c:v>54055</c:v>
                </c:pt>
                <c:pt idx="55" formatCode="#,##0_ ;\-#,##0\ ">
                  <c:v>40208</c:v>
                </c:pt>
                <c:pt idx="56" formatCode="#,##0_ ;\-#,##0\ ">
                  <c:v>46161</c:v>
                </c:pt>
                <c:pt idx="57" formatCode="#,##0_ ;\-#,##0\ ">
                  <c:v>58249</c:v>
                </c:pt>
                <c:pt idx="58" formatCode="#,##0_ ;\-#,##0\ ">
                  <c:v>54319</c:v>
                </c:pt>
                <c:pt idx="59" formatCode="#,##0_ ;\-#,##0\ ">
                  <c:v>34324</c:v>
                </c:pt>
                <c:pt idx="60" formatCode="#,##0_ ;\-#,##0\ ">
                  <c:v>44316</c:v>
                </c:pt>
                <c:pt idx="61" formatCode="#,##0_ ;\-#,##0\ ">
                  <c:v>62483</c:v>
                </c:pt>
                <c:pt idx="62" formatCode="#,##0_ ;\-#,##0\ ">
                  <c:v>58982</c:v>
                </c:pt>
                <c:pt idx="63" formatCode="#,##0_ ;\-#,##0\ ">
                  <c:v>51865</c:v>
                </c:pt>
                <c:pt idx="64" formatCode="#,##0_ ;\-#,##0\ ">
                  <c:v>44034</c:v>
                </c:pt>
                <c:pt idx="65" formatCode="#,##0_ ;\-#,##0\ ">
                  <c:v>32169</c:v>
                </c:pt>
                <c:pt idx="66" formatCode="#,##0_ ;\-#,##0\ ">
                  <c:v>39855</c:v>
                </c:pt>
                <c:pt idx="67" formatCode="#,##0_ ;\-#,##0\ ">
                  <c:v>73779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molienda!$F$1</c:f>
              <c:strCache>
                <c:ptCount val="1"/>
                <c:pt idx="0">
                  <c:v>Trigo Pan</c:v>
                </c:pt>
              </c:strCache>
            </c:strRef>
          </c:tx>
          <c:spPr>
            <a:ln w="15875"/>
          </c:spPr>
          <c:marker>
            <c:symbol val="diamond"/>
            <c:size val="4"/>
          </c:marker>
          <c:trendline>
            <c:spPr>
              <a:ln w="22225">
                <a:solidFill>
                  <a:schemeClr val="accent3"/>
                </a:solidFill>
              </a:ln>
            </c:spPr>
            <c:trendlineType val="poly"/>
            <c:order val="2"/>
            <c:dispRSqr val="0"/>
            <c:dispEq val="0"/>
          </c:trendline>
          <c:cat>
            <c:multiLvlStrRef>
              <c:f>molienda!$B$3:$C$70</c:f>
              <c:multiLvlStrCache>
                <c:ptCount val="68"/>
                <c:lvl>
                  <c:pt idx="0">
                    <c:v>E</c:v>
                  </c:pt>
                  <c:pt idx="1">
                    <c:v>F</c:v>
                  </c:pt>
                  <c:pt idx="2">
                    <c:v>M</c:v>
                  </c:pt>
                  <c:pt idx="3">
                    <c:v>A</c:v>
                  </c:pt>
                  <c:pt idx="4">
                    <c:v>M</c:v>
                  </c:pt>
                  <c:pt idx="5">
                    <c:v>J</c:v>
                  </c:pt>
                  <c:pt idx="6">
                    <c:v>J</c:v>
                  </c:pt>
                  <c:pt idx="7">
                    <c:v>A</c:v>
                  </c:pt>
                  <c:pt idx="8">
                    <c:v>S</c:v>
                  </c:pt>
                  <c:pt idx="9">
                    <c:v>O</c:v>
                  </c:pt>
                  <c:pt idx="10">
                    <c:v>N</c:v>
                  </c:pt>
                  <c:pt idx="11">
                    <c:v>D</c:v>
                  </c:pt>
                  <c:pt idx="12">
                    <c:v>E</c:v>
                  </c:pt>
                  <c:pt idx="13">
                    <c:v>F</c:v>
                  </c:pt>
                  <c:pt idx="14">
                    <c:v>M</c:v>
                  </c:pt>
                  <c:pt idx="15">
                    <c:v>A</c:v>
                  </c:pt>
                  <c:pt idx="16">
                    <c:v>M</c:v>
                  </c:pt>
                  <c:pt idx="17">
                    <c:v>J</c:v>
                  </c:pt>
                  <c:pt idx="18">
                    <c:v>J</c:v>
                  </c:pt>
                  <c:pt idx="19">
                    <c:v>A</c:v>
                  </c:pt>
                  <c:pt idx="20">
                    <c:v>S</c:v>
                  </c:pt>
                  <c:pt idx="21">
                    <c:v>O</c:v>
                  </c:pt>
                  <c:pt idx="22">
                    <c:v>N</c:v>
                  </c:pt>
                  <c:pt idx="23">
                    <c:v>D</c:v>
                  </c:pt>
                  <c:pt idx="24">
                    <c:v>E</c:v>
                  </c:pt>
                  <c:pt idx="25">
                    <c:v>F</c:v>
                  </c:pt>
                  <c:pt idx="26">
                    <c:v>M</c:v>
                  </c:pt>
                  <c:pt idx="27">
                    <c:v>A</c:v>
                  </c:pt>
                  <c:pt idx="28">
                    <c:v>M</c:v>
                  </c:pt>
                  <c:pt idx="29">
                    <c:v>J</c:v>
                  </c:pt>
                  <c:pt idx="30">
                    <c:v>J</c:v>
                  </c:pt>
                  <c:pt idx="31">
                    <c:v>A</c:v>
                  </c:pt>
                  <c:pt idx="32">
                    <c:v>S</c:v>
                  </c:pt>
                  <c:pt idx="33">
                    <c:v>O</c:v>
                  </c:pt>
                  <c:pt idx="34">
                    <c:v>N</c:v>
                  </c:pt>
                  <c:pt idx="35">
                    <c:v>D</c:v>
                  </c:pt>
                  <c:pt idx="36">
                    <c:v>E</c:v>
                  </c:pt>
                  <c:pt idx="37">
                    <c:v>F</c:v>
                  </c:pt>
                  <c:pt idx="38">
                    <c:v>M</c:v>
                  </c:pt>
                  <c:pt idx="39">
                    <c:v>A</c:v>
                  </c:pt>
                  <c:pt idx="40">
                    <c:v>M</c:v>
                  </c:pt>
                  <c:pt idx="41">
                    <c:v>J</c:v>
                  </c:pt>
                  <c:pt idx="42">
                    <c:v>J</c:v>
                  </c:pt>
                  <c:pt idx="43">
                    <c:v>A</c:v>
                  </c:pt>
                  <c:pt idx="44">
                    <c:v>S</c:v>
                  </c:pt>
                  <c:pt idx="45">
                    <c:v>O</c:v>
                  </c:pt>
                  <c:pt idx="46">
                    <c:v>N</c:v>
                  </c:pt>
                  <c:pt idx="47">
                    <c:v>D</c:v>
                  </c:pt>
                  <c:pt idx="48">
                    <c:v>E</c:v>
                  </c:pt>
                  <c:pt idx="49">
                    <c:v>F</c:v>
                  </c:pt>
                  <c:pt idx="50">
                    <c:v>M</c:v>
                  </c:pt>
                  <c:pt idx="51">
                    <c:v>A</c:v>
                  </c:pt>
                  <c:pt idx="52">
                    <c:v>M</c:v>
                  </c:pt>
                  <c:pt idx="53">
                    <c:v>J</c:v>
                  </c:pt>
                  <c:pt idx="54">
                    <c:v>J</c:v>
                  </c:pt>
                  <c:pt idx="55">
                    <c:v>A</c:v>
                  </c:pt>
                  <c:pt idx="56">
                    <c:v>S</c:v>
                  </c:pt>
                  <c:pt idx="57">
                    <c:v>O</c:v>
                  </c:pt>
                  <c:pt idx="58">
                    <c:v>N</c:v>
                  </c:pt>
                  <c:pt idx="59">
                    <c:v>D</c:v>
                  </c:pt>
                  <c:pt idx="60">
                    <c:v>E</c:v>
                  </c:pt>
                  <c:pt idx="61">
                    <c:v>F</c:v>
                  </c:pt>
                  <c:pt idx="62">
                    <c:v>M</c:v>
                  </c:pt>
                  <c:pt idx="63">
                    <c:v>A</c:v>
                  </c:pt>
                  <c:pt idx="64">
                    <c:v>M</c:v>
                  </c:pt>
                  <c:pt idx="65">
                    <c:v>J</c:v>
                  </c:pt>
                  <c:pt idx="66">
                    <c:v>J</c:v>
                  </c:pt>
                  <c:pt idx="67">
                    <c:v>A</c:v>
                  </c:pt>
                </c:lvl>
                <c:lvl>
                  <c:pt idx="0">
                    <c:v>Año 2010</c:v>
                  </c:pt>
                  <c:pt idx="12">
                    <c:v>Año 2011</c:v>
                  </c:pt>
                  <c:pt idx="24">
                    <c:v>Año 2012</c:v>
                  </c:pt>
                  <c:pt idx="36">
                    <c:v>Año 2013</c:v>
                  </c:pt>
                  <c:pt idx="48">
                    <c:v>Año 2014</c:v>
                  </c:pt>
                  <c:pt idx="60">
                    <c:v>Año 2015</c:v>
                  </c:pt>
                </c:lvl>
              </c:multiLvlStrCache>
            </c:multiLvlStrRef>
          </c:cat>
          <c:val>
            <c:numRef>
              <c:f>molienda!$F$3:$F$70</c:f>
              <c:numCache>
                <c:formatCode>#,##0</c:formatCode>
                <c:ptCount val="68"/>
                <c:pt idx="0">
                  <c:v>19041</c:v>
                </c:pt>
                <c:pt idx="1">
                  <c:v>20411</c:v>
                </c:pt>
                <c:pt idx="2">
                  <c:v>21100</c:v>
                </c:pt>
                <c:pt idx="3">
                  <c:v>19672</c:v>
                </c:pt>
                <c:pt idx="4">
                  <c:v>21935</c:v>
                </c:pt>
                <c:pt idx="5">
                  <c:v>22017</c:v>
                </c:pt>
                <c:pt idx="6">
                  <c:v>22582</c:v>
                </c:pt>
                <c:pt idx="7">
                  <c:v>23587</c:v>
                </c:pt>
                <c:pt idx="8">
                  <c:v>24970</c:v>
                </c:pt>
                <c:pt idx="9">
                  <c:v>22732</c:v>
                </c:pt>
                <c:pt idx="10">
                  <c:v>20454</c:v>
                </c:pt>
                <c:pt idx="11">
                  <c:v>18079</c:v>
                </c:pt>
                <c:pt idx="12">
                  <c:v>18171</c:v>
                </c:pt>
                <c:pt idx="13">
                  <c:v>19193</c:v>
                </c:pt>
                <c:pt idx="14">
                  <c:v>21139</c:v>
                </c:pt>
                <c:pt idx="15">
                  <c:v>19613</c:v>
                </c:pt>
                <c:pt idx="16">
                  <c:v>24865</c:v>
                </c:pt>
                <c:pt idx="17">
                  <c:v>20207</c:v>
                </c:pt>
                <c:pt idx="18">
                  <c:v>27910</c:v>
                </c:pt>
                <c:pt idx="19">
                  <c:v>22628</c:v>
                </c:pt>
                <c:pt idx="20">
                  <c:v>23091</c:v>
                </c:pt>
                <c:pt idx="21">
                  <c:v>21585</c:v>
                </c:pt>
                <c:pt idx="22">
                  <c:v>19442</c:v>
                </c:pt>
                <c:pt idx="23">
                  <c:v>20528</c:v>
                </c:pt>
                <c:pt idx="24">
                  <c:v>20099</c:v>
                </c:pt>
                <c:pt idx="25">
                  <c:v>18662</c:v>
                </c:pt>
                <c:pt idx="26">
                  <c:v>23639</c:v>
                </c:pt>
                <c:pt idx="27">
                  <c:v>19686</c:v>
                </c:pt>
                <c:pt idx="28">
                  <c:v>22605</c:v>
                </c:pt>
                <c:pt idx="29">
                  <c:v>21767</c:v>
                </c:pt>
                <c:pt idx="30">
                  <c:v>21802</c:v>
                </c:pt>
                <c:pt idx="31">
                  <c:v>20967</c:v>
                </c:pt>
                <c:pt idx="32">
                  <c:v>18228</c:v>
                </c:pt>
                <c:pt idx="33">
                  <c:v>18360</c:v>
                </c:pt>
                <c:pt idx="34">
                  <c:v>13634</c:v>
                </c:pt>
                <c:pt idx="35">
                  <c:v>11731</c:v>
                </c:pt>
                <c:pt idx="36">
                  <c:v>14189</c:v>
                </c:pt>
                <c:pt idx="37">
                  <c:v>14032</c:v>
                </c:pt>
                <c:pt idx="38">
                  <c:v>8967</c:v>
                </c:pt>
                <c:pt idx="39">
                  <c:v>14879</c:v>
                </c:pt>
                <c:pt idx="40">
                  <c:v>14898</c:v>
                </c:pt>
                <c:pt idx="41" formatCode="#,##0_ ;\-#,##0\ ">
                  <c:v>14847</c:v>
                </c:pt>
                <c:pt idx="42" formatCode="#,##0_ ;\-#,##0\ ">
                  <c:v>16087</c:v>
                </c:pt>
                <c:pt idx="43" formatCode="#,##0_ ;\-#,##0\ ">
                  <c:v>12795</c:v>
                </c:pt>
                <c:pt idx="44" formatCode="#,##0_ ;\-#,##0\ ">
                  <c:v>11258</c:v>
                </c:pt>
                <c:pt idx="45" formatCode="#,##0_ ;\-#,##0\ ">
                  <c:v>8634</c:v>
                </c:pt>
                <c:pt idx="46" formatCode="#,##0_ ;\-#,##0\ ">
                  <c:v>10677</c:v>
                </c:pt>
                <c:pt idx="47" formatCode="#,##0_ ;\-#,##0\ ">
                  <c:v>10473</c:v>
                </c:pt>
                <c:pt idx="48" formatCode="#,##0_ ;\-#,##0\ ">
                  <c:v>13286</c:v>
                </c:pt>
                <c:pt idx="49" formatCode="#,##0_ ;\-#,##0\ ">
                  <c:v>13164</c:v>
                </c:pt>
                <c:pt idx="50" formatCode="#,##0_ ;\-#,##0\ ">
                  <c:v>14004</c:v>
                </c:pt>
                <c:pt idx="51" formatCode="#,##0_ ;\-#,##0\ ">
                  <c:v>14329</c:v>
                </c:pt>
                <c:pt idx="52" formatCode="#,##0_ ;\-#,##0\ ">
                  <c:v>14652</c:v>
                </c:pt>
                <c:pt idx="53" formatCode="#,##0_ ;\-#,##0\ ">
                  <c:v>16815</c:v>
                </c:pt>
                <c:pt idx="54" formatCode="#,##0_ ;\-#,##0\ ">
                  <c:v>17678</c:v>
                </c:pt>
                <c:pt idx="55" formatCode="#,##0_ ;\-#,##0\ ">
                  <c:v>16642</c:v>
                </c:pt>
                <c:pt idx="56" formatCode="#,##0_ ;\-#,##0\ ">
                  <c:v>15780</c:v>
                </c:pt>
                <c:pt idx="57" formatCode="#,##0_ ;\-#,##0\ ">
                  <c:v>14789</c:v>
                </c:pt>
                <c:pt idx="58" formatCode="#,##0_ ;\-#,##0\ ">
                  <c:v>13083</c:v>
                </c:pt>
                <c:pt idx="59" formatCode="#,##0_ ;\-#,##0\ ">
                  <c:v>13133</c:v>
                </c:pt>
                <c:pt idx="60" formatCode="#,##0_ ;\-#,##0\ ">
                  <c:v>14199</c:v>
                </c:pt>
                <c:pt idx="61" formatCode="#,##0_ ;\-#,##0\ ">
                  <c:v>14469</c:v>
                </c:pt>
                <c:pt idx="62" formatCode="#,##0_ ;\-#,##0\ ">
                  <c:v>16223</c:v>
                </c:pt>
                <c:pt idx="63" formatCode="#,##0_ ;\-#,##0\ ">
                  <c:v>16394</c:v>
                </c:pt>
                <c:pt idx="64" formatCode="#,##0_ ;\-#,##0\ ">
                  <c:v>15936</c:v>
                </c:pt>
                <c:pt idx="65" formatCode="#,##0_ ;\-#,##0\ ">
                  <c:v>16468</c:v>
                </c:pt>
                <c:pt idx="66" formatCode="#,##0_ ;\-#,##0\ ">
                  <c:v>18623</c:v>
                </c:pt>
                <c:pt idx="67" formatCode="#,##0_ ;\-#,##0\ ">
                  <c:v>16185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794368"/>
        <c:axId val="80795904"/>
      </c:lineChart>
      <c:catAx>
        <c:axId val="8079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</c:spPr>
        <c:txPr>
          <a:bodyPr/>
          <a:lstStyle/>
          <a:p>
            <a:pPr>
              <a:defRPr sz="1000"/>
            </a:pPr>
            <a:endParaRPr lang="es-AR"/>
          </a:p>
        </c:txPr>
        <c:crossAx val="80795904"/>
        <c:crosses val="autoZero"/>
        <c:auto val="1"/>
        <c:lblAlgn val="ctr"/>
        <c:lblOffset val="100"/>
        <c:noMultiLvlLbl val="0"/>
      </c:catAx>
      <c:valAx>
        <c:axId val="8079590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crossAx val="80794368"/>
        <c:crosses val="autoZero"/>
        <c:crossBetween val="midCat"/>
      </c:valAx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/>
      <c:overlay val="0"/>
      <c:txPr>
        <a:bodyPr/>
        <a:lstStyle/>
        <a:p>
          <a:pPr>
            <a:defRPr sz="2000"/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Patentamiento!$D$4</c:f>
              <c:strCache>
                <c:ptCount val="1"/>
                <c:pt idx="0">
                  <c:v>iniciales</c:v>
                </c:pt>
              </c:strCache>
            </c:strRef>
          </c:tx>
          <c:trendline>
            <c:spPr>
              <a:ln w="19050">
                <a:solidFill>
                  <a:schemeClr val="accent1"/>
                </a:solidFill>
              </a:ln>
            </c:spPr>
            <c:trendlineType val="poly"/>
            <c:order val="2"/>
            <c:dispRSqr val="0"/>
            <c:dispEq val="0"/>
          </c:trendline>
          <c:cat>
            <c:multiLvlStrRef>
              <c:f>Patentamiento!$B$5:$C$62</c:f>
              <c:multiLvlStrCache>
                <c:ptCount val="58"/>
                <c:lvl>
                  <c:pt idx="0">
                    <c:v>E</c:v>
                  </c:pt>
                  <c:pt idx="1">
                    <c:v>F</c:v>
                  </c:pt>
                  <c:pt idx="2">
                    <c:v>M</c:v>
                  </c:pt>
                  <c:pt idx="3">
                    <c:v>A</c:v>
                  </c:pt>
                  <c:pt idx="4">
                    <c:v>M</c:v>
                  </c:pt>
                  <c:pt idx="5">
                    <c:v>J</c:v>
                  </c:pt>
                  <c:pt idx="6">
                    <c:v>J</c:v>
                  </c:pt>
                  <c:pt idx="7">
                    <c:v>A</c:v>
                  </c:pt>
                  <c:pt idx="8">
                    <c:v>S</c:v>
                  </c:pt>
                  <c:pt idx="9">
                    <c:v>O</c:v>
                  </c:pt>
                  <c:pt idx="10">
                    <c:v>N</c:v>
                  </c:pt>
                  <c:pt idx="11">
                    <c:v>D</c:v>
                  </c:pt>
                  <c:pt idx="12">
                    <c:v>E</c:v>
                  </c:pt>
                  <c:pt idx="13">
                    <c:v>F</c:v>
                  </c:pt>
                  <c:pt idx="14">
                    <c:v>M</c:v>
                  </c:pt>
                  <c:pt idx="15">
                    <c:v>A</c:v>
                  </c:pt>
                  <c:pt idx="16">
                    <c:v>M</c:v>
                  </c:pt>
                  <c:pt idx="17">
                    <c:v>J</c:v>
                  </c:pt>
                  <c:pt idx="18">
                    <c:v>J</c:v>
                  </c:pt>
                  <c:pt idx="19">
                    <c:v>A</c:v>
                  </c:pt>
                  <c:pt idx="20">
                    <c:v>S</c:v>
                  </c:pt>
                  <c:pt idx="21">
                    <c:v>O</c:v>
                  </c:pt>
                  <c:pt idx="22">
                    <c:v>N</c:v>
                  </c:pt>
                  <c:pt idx="23">
                    <c:v>D</c:v>
                  </c:pt>
                  <c:pt idx="24">
                    <c:v>E</c:v>
                  </c:pt>
                  <c:pt idx="25">
                    <c:v>F</c:v>
                  </c:pt>
                  <c:pt idx="26">
                    <c:v>M</c:v>
                  </c:pt>
                  <c:pt idx="27">
                    <c:v>A</c:v>
                  </c:pt>
                  <c:pt idx="28">
                    <c:v>M</c:v>
                  </c:pt>
                  <c:pt idx="29">
                    <c:v>J</c:v>
                  </c:pt>
                  <c:pt idx="30">
                    <c:v>J</c:v>
                  </c:pt>
                  <c:pt idx="31">
                    <c:v>A</c:v>
                  </c:pt>
                  <c:pt idx="32">
                    <c:v>S</c:v>
                  </c:pt>
                  <c:pt idx="33">
                    <c:v>O</c:v>
                  </c:pt>
                  <c:pt idx="34">
                    <c:v>N</c:v>
                  </c:pt>
                  <c:pt idx="35">
                    <c:v>D</c:v>
                  </c:pt>
                  <c:pt idx="36">
                    <c:v>E</c:v>
                  </c:pt>
                  <c:pt idx="37">
                    <c:v>F</c:v>
                  </c:pt>
                  <c:pt idx="38">
                    <c:v>M</c:v>
                  </c:pt>
                  <c:pt idx="39">
                    <c:v>A</c:v>
                  </c:pt>
                  <c:pt idx="40">
                    <c:v>M</c:v>
                  </c:pt>
                  <c:pt idx="41">
                    <c:v>J</c:v>
                  </c:pt>
                  <c:pt idx="42">
                    <c:v>J</c:v>
                  </c:pt>
                  <c:pt idx="43">
                    <c:v>A</c:v>
                  </c:pt>
                  <c:pt idx="44">
                    <c:v>S</c:v>
                  </c:pt>
                  <c:pt idx="45">
                    <c:v>O</c:v>
                  </c:pt>
                  <c:pt idx="46">
                    <c:v>N</c:v>
                  </c:pt>
                  <c:pt idx="47">
                    <c:v>D</c:v>
                  </c:pt>
                  <c:pt idx="48">
                    <c:v>E</c:v>
                  </c:pt>
                  <c:pt idx="49">
                    <c:v>F</c:v>
                  </c:pt>
                  <c:pt idx="50">
                    <c:v>M</c:v>
                  </c:pt>
                  <c:pt idx="51">
                    <c:v>A</c:v>
                  </c:pt>
                  <c:pt idx="52">
                    <c:v>M</c:v>
                  </c:pt>
                  <c:pt idx="53">
                    <c:v>J</c:v>
                  </c:pt>
                  <c:pt idx="54">
                    <c:v>J</c:v>
                  </c:pt>
                  <c:pt idx="55">
                    <c:v>A</c:v>
                  </c:pt>
                  <c:pt idx="56">
                    <c:v>S</c:v>
                  </c:pt>
                  <c:pt idx="57">
                    <c:v>O</c:v>
                  </c:pt>
                </c:lvl>
                <c:lvl>
                  <c:pt idx="0">
                    <c:v>Año 2011</c:v>
                  </c:pt>
                  <c:pt idx="12">
                    <c:v>Año 2012</c:v>
                  </c:pt>
                  <c:pt idx="24">
                    <c:v>Año 2013</c:v>
                  </c:pt>
                  <c:pt idx="36">
                    <c:v>Año 2014</c:v>
                  </c:pt>
                  <c:pt idx="48">
                    <c:v>Año 2015</c:v>
                  </c:pt>
                </c:lvl>
              </c:multiLvlStrCache>
            </c:multiLvlStrRef>
          </c:cat>
          <c:val>
            <c:numRef>
              <c:f>Patentamiento!$D$5:$D$62</c:f>
              <c:numCache>
                <c:formatCode>#,##0</c:formatCode>
                <c:ptCount val="58"/>
                <c:pt idx="0">
                  <c:v>3097</c:v>
                </c:pt>
                <c:pt idx="1">
                  <c:v>1617</c:v>
                </c:pt>
                <c:pt idx="2">
                  <c:v>1957</c:v>
                </c:pt>
                <c:pt idx="3">
                  <c:v>1805</c:v>
                </c:pt>
                <c:pt idx="4">
                  <c:v>1846</c:v>
                </c:pt>
                <c:pt idx="5">
                  <c:v>2316</c:v>
                </c:pt>
                <c:pt idx="6">
                  <c:v>2161</c:v>
                </c:pt>
                <c:pt idx="7">
                  <c:v>2222</c:v>
                </c:pt>
                <c:pt idx="8">
                  <c:v>2367</c:v>
                </c:pt>
                <c:pt idx="9">
                  <c:v>1975</c:v>
                </c:pt>
                <c:pt idx="10">
                  <c:v>1722</c:v>
                </c:pt>
                <c:pt idx="11" formatCode="General">
                  <c:v>858</c:v>
                </c:pt>
                <c:pt idx="12">
                  <c:v>3386</c:v>
                </c:pt>
                <c:pt idx="13">
                  <c:v>1631</c:v>
                </c:pt>
                <c:pt idx="14">
                  <c:v>2360</c:v>
                </c:pt>
                <c:pt idx="15">
                  <c:v>1718</c:v>
                </c:pt>
                <c:pt idx="16">
                  <c:v>2142</c:v>
                </c:pt>
                <c:pt idx="17">
                  <c:v>1934</c:v>
                </c:pt>
                <c:pt idx="18">
                  <c:v>2089</c:v>
                </c:pt>
                <c:pt idx="19">
                  <c:v>2146</c:v>
                </c:pt>
                <c:pt idx="20">
                  <c:v>1823</c:v>
                </c:pt>
                <c:pt idx="21">
                  <c:v>1973</c:v>
                </c:pt>
                <c:pt idx="22">
                  <c:v>1534</c:v>
                </c:pt>
                <c:pt idx="23" formatCode="General">
                  <c:v>843</c:v>
                </c:pt>
                <c:pt idx="24">
                  <c:v>3292</c:v>
                </c:pt>
                <c:pt idx="25">
                  <c:v>1713</c:v>
                </c:pt>
                <c:pt idx="26">
                  <c:v>2165</c:v>
                </c:pt>
                <c:pt idx="27">
                  <c:v>2218</c:v>
                </c:pt>
                <c:pt idx="28">
                  <c:v>2434</c:v>
                </c:pt>
                <c:pt idx="29" formatCode="#,##0_ ;\-#,##0\ ">
                  <c:v>1897</c:v>
                </c:pt>
                <c:pt idx="30" formatCode="#,##0_ ;\-#,##0\ ">
                  <c:v>2223</c:v>
                </c:pt>
                <c:pt idx="31" formatCode="#,##0_ ;\-#,##0\ ">
                  <c:v>2080</c:v>
                </c:pt>
                <c:pt idx="32" formatCode="#,##0_ ;\-#,##0\ ">
                  <c:v>2418</c:v>
                </c:pt>
                <c:pt idx="33" formatCode="#,##0_ ;\-#,##0\ ">
                  <c:v>2321</c:v>
                </c:pt>
                <c:pt idx="34" formatCode="#,##0_ ;\-#,##0\ ">
                  <c:v>1614</c:v>
                </c:pt>
                <c:pt idx="35" formatCode="#,##0_ ;\-#,##0\ ">
                  <c:v>1020</c:v>
                </c:pt>
                <c:pt idx="36" formatCode="#,##0_ ;\-#,##0\ ">
                  <c:v>3373</c:v>
                </c:pt>
                <c:pt idx="37" formatCode="#,##0_ ;\-#,##0\ ">
                  <c:v>1427</c:v>
                </c:pt>
                <c:pt idx="38" formatCode="#,##0_ ;\-#,##0\ ">
                  <c:v>1405</c:v>
                </c:pt>
                <c:pt idx="39" formatCode="#,##0_ ;\-#,##0\ ">
                  <c:v>1435</c:v>
                </c:pt>
                <c:pt idx="40" formatCode="#,##0_ ;\-#,##0\ ">
                  <c:v>1516</c:v>
                </c:pt>
                <c:pt idx="41" formatCode="#,##0_ ;\-#,##0\ ">
                  <c:v>1512</c:v>
                </c:pt>
                <c:pt idx="42" formatCode="#,##0_ ;\-#,##0\ ">
                  <c:v>1659</c:v>
                </c:pt>
                <c:pt idx="43" formatCode="#,##0_ ;\-#,##0\ ">
                  <c:v>1604</c:v>
                </c:pt>
                <c:pt idx="44" formatCode="#,##0_ ;\-#,##0\ ">
                  <c:v>1617</c:v>
                </c:pt>
                <c:pt idx="45" formatCode="#,##0_ ;\-#,##0\ ">
                  <c:v>1419</c:v>
                </c:pt>
                <c:pt idx="46" formatCode="#,##0_ ;\-#,##0\ ">
                  <c:v>1048</c:v>
                </c:pt>
                <c:pt idx="47" formatCode="#,##0_ ;\-#,##0\ ">
                  <c:v>744</c:v>
                </c:pt>
                <c:pt idx="48" formatCode="#,##0_ ;\-#,##0\ ">
                  <c:v>2036</c:v>
                </c:pt>
                <c:pt idx="49" formatCode="#,##0_ ;\-#,##0\ ">
                  <c:v>1290</c:v>
                </c:pt>
                <c:pt idx="50" formatCode="#,##0_ ;\-#,##0\ ">
                  <c:v>1434</c:v>
                </c:pt>
                <c:pt idx="51" formatCode="#,##0_ ;\-#,##0\ ">
                  <c:v>1482</c:v>
                </c:pt>
                <c:pt idx="52" formatCode="#,##0_ ;\-#,##0\ ">
                  <c:v>1376</c:v>
                </c:pt>
                <c:pt idx="53" formatCode="#,##0_ ;\-#,##0\ ">
                  <c:v>1620</c:v>
                </c:pt>
                <c:pt idx="54" formatCode="#,##0_ ;\-#,##0\ ">
                  <c:v>1679</c:v>
                </c:pt>
                <c:pt idx="55" formatCode="#,##0_ ;\-#,##0\ ">
                  <c:v>1705</c:v>
                </c:pt>
                <c:pt idx="56" formatCode="#,##0_ ;\-#,##0\ ">
                  <c:v>1834</c:v>
                </c:pt>
                <c:pt idx="57" formatCode="#,##0_ ;\-#,##0\ ">
                  <c:v>1699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030144"/>
        <c:axId val="81040128"/>
      </c:lineChart>
      <c:catAx>
        <c:axId val="81030144"/>
        <c:scaling>
          <c:orientation val="minMax"/>
        </c:scaling>
        <c:delete val="0"/>
        <c:axPos val="b"/>
        <c:majorTickMark val="out"/>
        <c:minorTickMark val="none"/>
        <c:tickLblPos val="nextTo"/>
        <c:crossAx val="81040128"/>
        <c:crosses val="autoZero"/>
        <c:auto val="1"/>
        <c:lblAlgn val="ctr"/>
        <c:lblOffset val="100"/>
        <c:noMultiLvlLbl val="0"/>
      </c:catAx>
      <c:valAx>
        <c:axId val="8104012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81030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E1DB2-E4B0-41C2-8256-1955C1735ADF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9AAB0-2328-4871-B51E-8C52F675DA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4900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9AAB0-2328-4871-B51E-8C52F675DAF6}" type="slidenum">
              <a:rPr lang="es-AR" smtClean="0"/>
              <a:t>10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9486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979713" cy="90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098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602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27990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3884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6100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8635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98726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5971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8430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93477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6815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979713" cy="90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49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9323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0817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0167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826175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1693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03211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2709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10217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69523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40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979713" cy="90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63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27835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08317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84123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74554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536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9926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14847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337210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60342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013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5488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05643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59787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40413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947725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14646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92694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79471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481749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23010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368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302516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66387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47746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4432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46803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29845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96150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55788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92422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58588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7387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95671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7673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130515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31231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462920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489598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94937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80370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634806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3131617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21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735717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966889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223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413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416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005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538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688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092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933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978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1</a:t>
            </a:fld>
            <a:endParaRPr lang="es-AR"/>
          </a:p>
        </p:txBody>
      </p:sp>
      <p:sp>
        <p:nvSpPr>
          <p:cNvPr id="3" name="2 CuadroTexto"/>
          <p:cNvSpPr txBox="1"/>
          <p:nvPr/>
        </p:nvSpPr>
        <p:spPr>
          <a:xfrm>
            <a:off x="1547664" y="1916832"/>
            <a:ext cx="6768752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6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Cuentas Públicas </a:t>
            </a:r>
            <a:r>
              <a:rPr lang="es-AR" sz="51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Gobierno de Entre </a:t>
            </a:r>
            <a:r>
              <a:rPr lang="es-AR" sz="51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Ríos</a:t>
            </a:r>
            <a:endParaRPr lang="es-AR" sz="51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547664" y="3739098"/>
            <a:ext cx="21602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Año 2015</a:t>
            </a:r>
            <a:endParaRPr lang="es-AR" sz="3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446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10</a:t>
            </a:fld>
            <a:endParaRPr lang="es-AR" dirty="0"/>
          </a:p>
        </p:txBody>
      </p:sp>
      <p:sp>
        <p:nvSpPr>
          <p:cNvPr id="6" name="19 CuadroTexto"/>
          <p:cNvSpPr txBox="1"/>
          <p:nvPr/>
        </p:nvSpPr>
        <p:spPr>
          <a:xfrm>
            <a:off x="899592" y="1052736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Molienda en Entre </a:t>
            </a:r>
            <a:r>
              <a:rPr lang="es-AR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Ríos</a:t>
            </a:r>
            <a:endParaRPr lang="es-AR" sz="3200" b="1" dirty="0">
              <a:solidFill>
                <a:schemeClr val="accent1">
                  <a:lumMod val="75000"/>
                </a:schemeClr>
              </a:solidFill>
              <a:latin typeface="+mj-lt"/>
              <a:cs typeface="Aharoni" pitchFamily="2" charset="-79"/>
            </a:endParaRPr>
          </a:p>
        </p:txBody>
      </p:sp>
      <p:sp>
        <p:nvSpPr>
          <p:cNvPr id="7" name="19 CuadroTexto"/>
          <p:cNvSpPr txBox="1"/>
          <p:nvPr/>
        </p:nvSpPr>
        <p:spPr>
          <a:xfrm>
            <a:off x="899592" y="1588730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(toneladas)</a:t>
            </a:r>
            <a:endParaRPr lang="es-AR" sz="2000" b="1" dirty="0">
              <a:solidFill>
                <a:schemeClr val="accent1">
                  <a:lumMod val="75000"/>
                </a:schemeClr>
              </a:solidFill>
              <a:latin typeface="+mj-lt"/>
              <a:cs typeface="Aharoni" pitchFamily="2" charset="-79"/>
            </a:endParaRPr>
          </a:p>
        </p:txBody>
      </p:sp>
      <p:graphicFrame>
        <p:nvGraphicFramePr>
          <p:cNvPr id="9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3529897"/>
              </p:ext>
            </p:extLst>
          </p:nvPr>
        </p:nvGraphicFramePr>
        <p:xfrm>
          <a:off x="465794" y="2132856"/>
          <a:ext cx="8208912" cy="4223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15 CuadroTexto"/>
          <p:cNvSpPr txBox="1"/>
          <p:nvPr/>
        </p:nvSpPr>
        <p:spPr>
          <a:xfrm>
            <a:off x="1010237" y="6320353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Dirección de Estadísticas de Entre Ríos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227636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11</a:t>
            </a:fld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747935" y="1052736"/>
            <a:ext cx="66247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Inscripciones Iniciales de Automóviles</a:t>
            </a:r>
          </a:p>
          <a:p>
            <a:r>
              <a:rPr lang="es-A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(Unidades)</a:t>
            </a:r>
          </a:p>
          <a:p>
            <a:endParaRPr lang="es-AR" sz="3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1306395"/>
              </p:ext>
            </p:extLst>
          </p:nvPr>
        </p:nvGraphicFramePr>
        <p:xfrm>
          <a:off x="971600" y="2132856"/>
          <a:ext cx="662473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5 CuadroTexto"/>
          <p:cNvSpPr txBox="1"/>
          <p:nvPr/>
        </p:nvSpPr>
        <p:spPr>
          <a:xfrm>
            <a:off x="1010237" y="6320353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Dirección de Estadísticas de Entre Ríos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287441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12</a:t>
            </a:fld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747935" y="692696"/>
            <a:ext cx="662473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Exportaciones Región Centro</a:t>
            </a:r>
          </a:p>
          <a:p>
            <a:r>
              <a:rPr lang="es-A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(Millones de </a:t>
            </a:r>
            <a:r>
              <a:rPr lang="es-AR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U</a:t>
            </a:r>
            <a:r>
              <a:rPr lang="es-A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$S)</a:t>
            </a:r>
          </a:p>
          <a:p>
            <a:endParaRPr lang="es-AR" sz="3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15 CuadroTexto"/>
          <p:cNvSpPr txBox="1"/>
          <p:nvPr/>
        </p:nvSpPr>
        <p:spPr>
          <a:xfrm>
            <a:off x="1010237" y="6320353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INDEC</a:t>
            </a:r>
            <a:endParaRPr lang="es-AR" sz="12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15484"/>
              </p:ext>
            </p:extLst>
          </p:nvPr>
        </p:nvGraphicFramePr>
        <p:xfrm>
          <a:off x="611556" y="1700808"/>
          <a:ext cx="7920883" cy="4437323"/>
        </p:xfrm>
        <a:graphic>
          <a:graphicData uri="http://schemas.openxmlformats.org/drawingml/2006/table">
            <a:tbl>
              <a:tblPr/>
              <a:tblGrid>
                <a:gridCol w="1240060"/>
                <a:gridCol w="837039"/>
                <a:gridCol w="821539"/>
                <a:gridCol w="852542"/>
                <a:gridCol w="852542"/>
                <a:gridCol w="825414"/>
                <a:gridCol w="852542"/>
                <a:gridCol w="848667"/>
                <a:gridCol w="790538"/>
              </a:tblGrid>
              <a:tr h="3044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Fe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Córdoba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Entre Ríos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Región Centro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44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899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Bs. Primarios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99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3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43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25.747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04430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4430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5839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2000-2014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Fe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Córdoba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Entre Ríos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Región 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410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Bs. Primarios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933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30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30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35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13</a:t>
            </a:fld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747935" y="692696"/>
            <a:ext cx="662473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Exportaciones Entre Ríos</a:t>
            </a:r>
          </a:p>
          <a:p>
            <a:r>
              <a:rPr lang="es-A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(Millones de </a:t>
            </a:r>
            <a:r>
              <a:rPr lang="es-AR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U</a:t>
            </a:r>
            <a:r>
              <a:rPr lang="es-A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$S)</a:t>
            </a:r>
          </a:p>
          <a:p>
            <a:endParaRPr lang="es-AR" sz="3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15 CuadroTexto"/>
          <p:cNvSpPr txBox="1"/>
          <p:nvPr/>
        </p:nvSpPr>
        <p:spPr>
          <a:xfrm>
            <a:off x="1009155" y="6194171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INDEC</a:t>
            </a:r>
            <a:endParaRPr lang="es-AR" sz="12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011093"/>
              </p:ext>
            </p:extLst>
          </p:nvPr>
        </p:nvGraphicFramePr>
        <p:xfrm>
          <a:off x="899591" y="1916832"/>
          <a:ext cx="7272810" cy="4104454"/>
        </p:xfrm>
        <a:graphic>
          <a:graphicData uri="http://schemas.openxmlformats.org/drawingml/2006/table">
            <a:tbl>
              <a:tblPr/>
              <a:tblGrid>
                <a:gridCol w="1592143"/>
                <a:gridCol w="1284964"/>
                <a:gridCol w="1055661"/>
                <a:gridCol w="1055661"/>
                <a:gridCol w="1055661"/>
                <a:gridCol w="1228720"/>
              </a:tblGrid>
              <a:tr h="2972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Millones U$S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Año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1er semestre 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9721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8306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Bs. Primarios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306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21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21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97219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7219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219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1er semestre 2015-2014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97219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83066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Bs. Primarios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3066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219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219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00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/>
          <a:p>
            <a:fld id="{CEF3449F-619D-4D4B-97A9-7233B74EF85E}" type="slidenum">
              <a:rPr lang="es-AR" smtClean="0"/>
              <a:t>2</a:t>
            </a:fld>
            <a:endParaRPr lang="es-AR" dirty="0"/>
          </a:p>
        </p:txBody>
      </p:sp>
      <p:sp>
        <p:nvSpPr>
          <p:cNvPr id="20" name="19 CuadroTexto"/>
          <p:cNvSpPr txBox="1"/>
          <p:nvPr/>
        </p:nvSpPr>
        <p:spPr>
          <a:xfrm>
            <a:off x="931708" y="779414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Ingresos Públicos</a:t>
            </a:r>
            <a:endParaRPr lang="es-AR" sz="3200" b="1" dirty="0">
              <a:solidFill>
                <a:schemeClr val="accent1">
                  <a:lumMod val="75000"/>
                </a:schemeClr>
              </a:solidFill>
              <a:latin typeface="+mj-lt"/>
              <a:cs typeface="Aharoni" pitchFamily="2" charset="-79"/>
            </a:endParaRPr>
          </a:p>
        </p:txBody>
      </p:sp>
      <p:sp>
        <p:nvSpPr>
          <p:cNvPr id="18" name="19 CuadroTexto"/>
          <p:cNvSpPr txBox="1"/>
          <p:nvPr/>
        </p:nvSpPr>
        <p:spPr>
          <a:xfrm>
            <a:off x="931708" y="1426901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Millones de $</a:t>
            </a:r>
            <a:endParaRPr lang="es-AR" sz="2000" b="1" dirty="0">
              <a:solidFill>
                <a:schemeClr val="accent1">
                  <a:lumMod val="75000"/>
                </a:schemeClr>
              </a:solidFill>
              <a:latin typeface="+mj-lt"/>
              <a:cs typeface="Aharoni" pitchFamily="2" charset="-79"/>
            </a:endParaRPr>
          </a:p>
        </p:txBody>
      </p:sp>
      <p:sp>
        <p:nvSpPr>
          <p:cNvPr id="6" name="15 CuadroTexto"/>
          <p:cNvSpPr txBox="1"/>
          <p:nvPr/>
        </p:nvSpPr>
        <p:spPr>
          <a:xfrm>
            <a:off x="899592" y="5805264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Gobierno de Entre Ríos</a:t>
            </a:r>
            <a:endParaRPr lang="es-AR" sz="12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352925"/>
              </p:ext>
            </p:extLst>
          </p:nvPr>
        </p:nvGraphicFramePr>
        <p:xfrm>
          <a:off x="971601" y="1844824"/>
          <a:ext cx="7073850" cy="3871838"/>
        </p:xfrm>
        <a:graphic>
          <a:graphicData uri="http://schemas.openxmlformats.org/drawingml/2006/table">
            <a:tbl>
              <a:tblPr firstRow="1" firstCol="1" bandRow="1"/>
              <a:tblGrid>
                <a:gridCol w="1601303"/>
                <a:gridCol w="989244"/>
                <a:gridCol w="1093875"/>
                <a:gridCol w="1280944"/>
                <a:gridCol w="1014609"/>
                <a:gridCol w="1093875"/>
              </a:tblGrid>
              <a:tr h="6086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INGRESOS PÚBLICOS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Ejecutado a junio 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Ejecutado 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 (%) Presup 2015-2016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3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Imp. Propios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32,80%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48746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Imp. De Origen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18.721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25.367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Trans. Corrientes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39203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Tributarios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40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Venta de 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 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 </a:t>
                      </a:r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</a:t>
                      </a:r>
                      <a:r>
                        <a:rPr lang="es-E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, y 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Rentas 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la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Ingresos de Capital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-2,30%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35.504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47.659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32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3</a:t>
            </a:fld>
            <a:endParaRPr lang="es-AR"/>
          </a:p>
        </p:txBody>
      </p:sp>
      <p:sp>
        <p:nvSpPr>
          <p:cNvPr id="11" name="19 CuadroTexto"/>
          <p:cNvSpPr txBox="1"/>
          <p:nvPr/>
        </p:nvSpPr>
        <p:spPr>
          <a:xfrm>
            <a:off x="895941" y="832356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Gasto Público</a:t>
            </a:r>
            <a:endParaRPr lang="es-AR" sz="3200" b="1" dirty="0">
              <a:solidFill>
                <a:schemeClr val="accent1">
                  <a:lumMod val="75000"/>
                </a:schemeClr>
              </a:solidFill>
              <a:latin typeface="+mj-lt"/>
              <a:cs typeface="Aharoni" pitchFamily="2" charset="-79"/>
            </a:endParaRPr>
          </a:p>
        </p:txBody>
      </p:sp>
      <p:sp>
        <p:nvSpPr>
          <p:cNvPr id="12" name="19 CuadroTexto"/>
          <p:cNvSpPr txBox="1"/>
          <p:nvPr/>
        </p:nvSpPr>
        <p:spPr>
          <a:xfrm>
            <a:off x="895941" y="1340768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Millones de $</a:t>
            </a:r>
            <a:endParaRPr lang="es-AR" sz="2000" b="1" dirty="0">
              <a:solidFill>
                <a:schemeClr val="accent1">
                  <a:lumMod val="75000"/>
                </a:schemeClr>
              </a:solidFill>
              <a:latin typeface="+mj-lt"/>
              <a:cs typeface="Aharoni" pitchFamily="2" charset="-79"/>
            </a:endParaRPr>
          </a:p>
        </p:txBody>
      </p:sp>
      <p:sp>
        <p:nvSpPr>
          <p:cNvPr id="6" name="15 CuadroTexto"/>
          <p:cNvSpPr txBox="1"/>
          <p:nvPr/>
        </p:nvSpPr>
        <p:spPr>
          <a:xfrm>
            <a:off x="899592" y="5960313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Gobierno de Entre Ríos</a:t>
            </a:r>
            <a:endParaRPr lang="es-AR" sz="12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171266"/>
              </p:ext>
            </p:extLst>
          </p:nvPr>
        </p:nvGraphicFramePr>
        <p:xfrm>
          <a:off x="893710" y="1817033"/>
          <a:ext cx="7782746" cy="4095115"/>
        </p:xfrm>
        <a:graphic>
          <a:graphicData uri="http://schemas.openxmlformats.org/drawingml/2006/table">
            <a:tbl>
              <a:tblPr firstRow="1" firstCol="1" bandRow="1"/>
              <a:tblGrid>
                <a:gridCol w="2598170"/>
                <a:gridCol w="1080120"/>
                <a:gridCol w="936104"/>
                <a:gridCol w="1368152"/>
                <a:gridCol w="936104"/>
                <a:gridCol w="864096"/>
              </a:tblGrid>
              <a:tr h="6096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Ejecutado a jun-15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ejecutado del Presup. 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 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(%)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 en Personal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Coparticipación Municipios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Municipios (K)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-17,80%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al Sector Privado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Inversión Real Directa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11.749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Bs de consumo y servicios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Rentas de Propiedad (pago intereses)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Préstamos (Inversión Financiera)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-14,30%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Otros 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104,80%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37.114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48.895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6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4</a:t>
            </a:fld>
            <a:endParaRPr lang="es-AR"/>
          </a:p>
        </p:txBody>
      </p:sp>
      <p:sp>
        <p:nvSpPr>
          <p:cNvPr id="11" name="19 CuadroTexto"/>
          <p:cNvSpPr txBox="1"/>
          <p:nvPr/>
        </p:nvSpPr>
        <p:spPr>
          <a:xfrm>
            <a:off x="899592" y="1124744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Balance del Sector Público</a:t>
            </a:r>
          </a:p>
        </p:txBody>
      </p:sp>
      <p:sp>
        <p:nvSpPr>
          <p:cNvPr id="12" name="19 CuadroTexto"/>
          <p:cNvSpPr txBox="1"/>
          <p:nvPr/>
        </p:nvSpPr>
        <p:spPr>
          <a:xfrm>
            <a:off x="899592" y="1660738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Millones de $</a:t>
            </a:r>
            <a:endParaRPr lang="es-AR" sz="2000" b="1" dirty="0">
              <a:solidFill>
                <a:schemeClr val="accent1">
                  <a:lumMod val="75000"/>
                </a:schemeClr>
              </a:solidFill>
              <a:latin typeface="+mj-lt"/>
              <a:cs typeface="Aharoni" pitchFamily="2" charset="-79"/>
            </a:endParaRPr>
          </a:p>
        </p:txBody>
      </p:sp>
      <p:sp>
        <p:nvSpPr>
          <p:cNvPr id="6" name="15 CuadroTexto"/>
          <p:cNvSpPr txBox="1"/>
          <p:nvPr/>
        </p:nvSpPr>
        <p:spPr>
          <a:xfrm>
            <a:off x="899592" y="5960313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Gobierno de Entre Ríos</a:t>
            </a:r>
            <a:endParaRPr lang="es-AR" sz="12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382295"/>
              </p:ext>
            </p:extLst>
          </p:nvPr>
        </p:nvGraphicFramePr>
        <p:xfrm>
          <a:off x="1043608" y="2060848"/>
          <a:ext cx="6777516" cy="3926984"/>
        </p:xfrm>
        <a:graphic>
          <a:graphicData uri="http://schemas.openxmlformats.org/drawingml/2006/table">
            <a:tbl>
              <a:tblPr firstRow="1" firstCol="1" bandRow="1"/>
              <a:tblGrid>
                <a:gridCol w="2421969"/>
                <a:gridCol w="833980"/>
                <a:gridCol w="685463"/>
                <a:gridCol w="1039619"/>
                <a:gridCol w="813988"/>
                <a:gridCol w="982497"/>
              </a:tblGrid>
              <a:tr h="52118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2015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Ejecutado a jun-15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ejecutado del Presup. 2015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 (%) Presup 2015-2016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Ingresos Totales (1)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35.504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17.344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47.659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34,20%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3600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Totales (2)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37.114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16.820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48.895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31,70%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Resultado Financiero (1-2)=(3)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-1.610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524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-1.236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-23,20%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180010">
                <a:tc>
                  <a:txBody>
                    <a:bodyPr/>
                    <a:lstStyle/>
                    <a:p>
                      <a:pPr algn="l" rtl="0" fontAlgn="ctr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Ingresos de la Seguridad Social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6.047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3.419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9.378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55,10%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de la Seguridad Social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5.893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3.813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9.178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55,70%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Resultado de la Seguridad Social (4)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-395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30,00%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180010">
                <a:tc>
                  <a:txBody>
                    <a:bodyPr/>
                    <a:lstStyle/>
                    <a:p>
                      <a:pPr algn="l" rtl="0" fontAlgn="ctr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94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Resultado Financiero con Seg. Social (5)=(3)+(4)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-1.456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-1.036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-28,90%</a:t>
                      </a:r>
                    </a:p>
                  </a:txBody>
                  <a:tcPr marL="8572" marR="8572" marT="85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3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97912" y="6304235"/>
            <a:ext cx="2133600" cy="365125"/>
          </a:xfrm>
        </p:spPr>
        <p:txBody>
          <a:bodyPr/>
          <a:lstStyle/>
          <a:p>
            <a:fld id="{CEF3449F-619D-4D4B-97A9-7233B74EF85E}" type="slidenum">
              <a:rPr lang="es-AR" smtClean="0"/>
              <a:t>5</a:t>
            </a:fld>
            <a:endParaRPr lang="es-AR"/>
          </a:p>
        </p:txBody>
      </p:sp>
      <p:sp>
        <p:nvSpPr>
          <p:cNvPr id="9" name="19 CuadroTexto"/>
          <p:cNvSpPr txBox="1"/>
          <p:nvPr/>
        </p:nvSpPr>
        <p:spPr>
          <a:xfrm>
            <a:off x="899592" y="76470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Fuentes y Aplicaciones </a:t>
            </a:r>
            <a:r>
              <a:rPr lang="es-AR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Financieras</a:t>
            </a:r>
            <a:endParaRPr lang="es-AR" sz="3200" b="1" dirty="0">
              <a:solidFill>
                <a:schemeClr val="accent1">
                  <a:lumMod val="75000"/>
                </a:schemeClr>
              </a:solidFill>
              <a:latin typeface="+mj-lt"/>
              <a:cs typeface="Aharoni" pitchFamily="2" charset="-79"/>
            </a:endParaRPr>
          </a:p>
        </p:txBody>
      </p:sp>
      <p:sp>
        <p:nvSpPr>
          <p:cNvPr id="10" name="19 CuadroTexto"/>
          <p:cNvSpPr txBox="1"/>
          <p:nvPr/>
        </p:nvSpPr>
        <p:spPr>
          <a:xfrm>
            <a:off x="899592" y="1300698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Millones de $</a:t>
            </a:r>
            <a:endParaRPr lang="es-AR" sz="2000" b="1" dirty="0">
              <a:solidFill>
                <a:schemeClr val="accent1">
                  <a:lumMod val="75000"/>
                </a:schemeClr>
              </a:solidFill>
              <a:latin typeface="+mj-lt"/>
              <a:cs typeface="Aharoni" pitchFamily="2" charset="-79"/>
            </a:endParaRPr>
          </a:p>
        </p:txBody>
      </p:sp>
      <p:sp>
        <p:nvSpPr>
          <p:cNvPr id="6" name="15 CuadroTexto"/>
          <p:cNvSpPr txBox="1"/>
          <p:nvPr/>
        </p:nvSpPr>
        <p:spPr>
          <a:xfrm>
            <a:off x="899592" y="6525344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Gobierno de Entre Ríos</a:t>
            </a:r>
            <a:endParaRPr lang="es-AR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35737"/>
              </p:ext>
            </p:extLst>
          </p:nvPr>
        </p:nvGraphicFramePr>
        <p:xfrm>
          <a:off x="899592" y="1700808"/>
          <a:ext cx="7128792" cy="4860498"/>
        </p:xfrm>
        <a:graphic>
          <a:graphicData uri="http://schemas.openxmlformats.org/drawingml/2006/table">
            <a:tbl>
              <a:tblPr firstRow="1" firstCol="1" bandRow="1"/>
              <a:tblGrid>
                <a:gridCol w="2525530"/>
                <a:gridCol w="930854"/>
                <a:gridCol w="792088"/>
                <a:gridCol w="1080120"/>
                <a:gridCol w="792088"/>
                <a:gridCol w="1008112"/>
              </a:tblGrid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2015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Ejecutado a jun-15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ejecutado</a:t>
                      </a:r>
                    </a:p>
                    <a:p>
                      <a:pPr algn="ctr" rtl="0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 </a:t>
                      </a:r>
                      <a:endParaRPr lang="es-E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rtl="0" fontAlgn="ctr"/>
                      <a:r>
                        <a:rPr lang="es-E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2015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 (%)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Fuentes Financieras (6)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5.644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3.151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6.564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Disminución de la Inversión Financiera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974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602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Uso del Fondo Anticíclico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974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602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Endeudamiento Público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5.172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2.177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5.962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3863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Nacional, ent. financieras u otros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1.670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3.010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Obtención Préstamos Org. Internacional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695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404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-42%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Obtención de Otros Préstamos 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2.806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2.548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1.738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r" rtl="0" fontAlgn="ctr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Aplicaciones Financieras (7)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4.188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6.254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5.528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Inversión Financiera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 Deuda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4.188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6.254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5.528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2822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Títulos Públicos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1.128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693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2.072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Devolución de Pres.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Internacionales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Disminución de Otras cuentas a pagar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1.156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1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Devolución de Otros Préstamos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411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738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733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20455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ejercicios anteriores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3.648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Resultado Final Financiado con Otros Conceptos no Informados (5)+(6)-(7)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-2.973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99" marR="9199" marT="91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65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2267744" y="6525344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>
                <a:solidFill>
                  <a:prstClr val="black"/>
                </a:solidFill>
              </a:rPr>
              <a:t>Fuente: CEER en base a Ministerio de Economía provincial</a:t>
            </a:r>
            <a:endParaRPr lang="es-AR" sz="1200" dirty="0">
              <a:solidFill>
                <a:prstClr val="black"/>
              </a:solidFill>
            </a:endParaRPr>
          </a:p>
        </p:txBody>
      </p:sp>
      <p:sp>
        <p:nvSpPr>
          <p:cNvPr id="17" name="1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/>
          <a:p>
            <a:fld id="{CEF3449F-619D-4D4B-97A9-7233B74EF85E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A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028192" y="13560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INGRESOS y GASTOS</a:t>
            </a:r>
            <a:endParaRPr lang="es-AR" sz="3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910025"/>
            <a:ext cx="7488832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prstClr val="black"/>
                </a:solidFill>
              </a:rPr>
              <a:t>Los ingreso del Estado provincial fueron de $17,3 mil millones.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prstClr val="black"/>
                </a:solidFill>
              </a:rPr>
              <a:t>Los gastos fueron de $16,8 mil millones.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prstClr val="black"/>
                </a:solidFill>
              </a:rPr>
              <a:t>El excedente de $500 millones.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81698"/>
            <a:ext cx="6154051" cy="4015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740736" y="458112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solidFill>
                  <a:prstClr val="white"/>
                </a:solidFill>
              </a:rPr>
              <a:t>Coparticipación nacional</a:t>
            </a:r>
          </a:p>
          <a:p>
            <a:pPr algn="ctr"/>
            <a:r>
              <a:rPr lang="es-AR" b="1" dirty="0" smtClean="0">
                <a:solidFill>
                  <a:prstClr val="white"/>
                </a:solidFill>
              </a:rPr>
              <a:t>54%</a:t>
            </a:r>
            <a:endParaRPr lang="es-AR" b="1" dirty="0">
              <a:solidFill>
                <a:prstClr val="white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508104" y="4726885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solidFill>
                  <a:prstClr val="white"/>
                </a:solidFill>
              </a:rPr>
              <a:t>Salarios</a:t>
            </a:r>
          </a:p>
          <a:p>
            <a:pPr algn="ctr"/>
            <a:r>
              <a:rPr lang="es-AR" b="1" dirty="0" smtClean="0">
                <a:solidFill>
                  <a:prstClr val="white"/>
                </a:solidFill>
              </a:rPr>
              <a:t>53%</a:t>
            </a:r>
            <a:endParaRPr lang="es-AR" b="1" dirty="0">
              <a:solidFill>
                <a:prstClr val="white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754384" y="345454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solidFill>
                  <a:prstClr val="white"/>
                </a:solidFill>
              </a:rPr>
              <a:t>Impuesto propios</a:t>
            </a:r>
          </a:p>
          <a:p>
            <a:pPr algn="ctr"/>
            <a:r>
              <a:rPr lang="es-AR" sz="1600" b="1" dirty="0" smtClean="0">
                <a:solidFill>
                  <a:prstClr val="white"/>
                </a:solidFill>
              </a:rPr>
              <a:t>21%</a:t>
            </a:r>
            <a:endParaRPr lang="es-AR" sz="1600" b="1" dirty="0">
              <a:solidFill>
                <a:prstClr val="white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486919" y="3944375"/>
            <a:ext cx="1770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smtClean="0">
                <a:solidFill>
                  <a:prstClr val="black"/>
                </a:solidFill>
              </a:rPr>
              <a:t>Copa municipios 10%</a:t>
            </a:r>
            <a:endParaRPr lang="es-AR" sz="1400" b="1" dirty="0">
              <a:solidFill>
                <a:prstClr val="black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484576" y="3669991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smtClean="0">
                <a:solidFill>
                  <a:prstClr val="black"/>
                </a:solidFill>
              </a:rPr>
              <a:t>Obra pública 7%</a:t>
            </a:r>
            <a:endParaRPr lang="es-AR" sz="1400" b="1" dirty="0">
              <a:solidFill>
                <a:prstClr val="black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486848" y="346006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err="1" smtClean="0">
                <a:solidFill>
                  <a:prstClr val="black"/>
                </a:solidFill>
              </a:rPr>
              <a:t>Transf</a:t>
            </a:r>
            <a:r>
              <a:rPr lang="es-AR" sz="1400" b="1" dirty="0" smtClean="0">
                <a:solidFill>
                  <a:prstClr val="black"/>
                </a:solidFill>
              </a:rPr>
              <a:t>. privados 7%</a:t>
            </a:r>
            <a:endParaRPr lang="es-AR" sz="1400" b="1" dirty="0">
              <a:solidFill>
                <a:prstClr val="black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744504" y="2667976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solidFill>
                  <a:prstClr val="black"/>
                </a:solidFill>
              </a:rPr>
              <a:t>Otros </a:t>
            </a:r>
          </a:p>
          <a:p>
            <a:pPr algn="ctr"/>
            <a:r>
              <a:rPr lang="es-AR" sz="1200" dirty="0" smtClean="0">
                <a:solidFill>
                  <a:prstClr val="black"/>
                </a:solidFill>
              </a:rPr>
              <a:t>(Ventas, rentas y otros)</a:t>
            </a:r>
          </a:p>
          <a:p>
            <a:pPr algn="ctr"/>
            <a:r>
              <a:rPr lang="es-AR" sz="1400" b="1" dirty="0" smtClean="0">
                <a:solidFill>
                  <a:prstClr val="black"/>
                </a:solidFill>
              </a:rPr>
              <a:t>19%</a:t>
            </a:r>
            <a:endParaRPr lang="es-AR" sz="1400" b="1" dirty="0">
              <a:solidFill>
                <a:prstClr val="black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5521752" y="265056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solidFill>
                  <a:prstClr val="black"/>
                </a:solidFill>
              </a:rPr>
              <a:t>Otros </a:t>
            </a:r>
          </a:p>
          <a:p>
            <a:pPr algn="ctr"/>
            <a:r>
              <a:rPr lang="es-AR" sz="1200" dirty="0" smtClean="0">
                <a:solidFill>
                  <a:prstClr val="black"/>
                </a:solidFill>
              </a:rPr>
              <a:t>(Insumos, inversiones, intereses)</a:t>
            </a:r>
          </a:p>
          <a:p>
            <a:pPr algn="ctr"/>
            <a:r>
              <a:rPr lang="es-AR" sz="1400" b="1" dirty="0" smtClean="0">
                <a:solidFill>
                  <a:prstClr val="black"/>
                </a:solidFill>
              </a:rPr>
              <a:t>23%</a:t>
            </a:r>
            <a:endParaRPr lang="es-AR" sz="1400" b="1" dirty="0">
              <a:solidFill>
                <a:prstClr val="black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31551" y="4046008"/>
            <a:ext cx="209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>
                <a:solidFill>
                  <a:prstClr val="black"/>
                </a:solidFill>
              </a:rPr>
              <a:t>Discrecional desde Nación 5%</a:t>
            </a:r>
            <a:endParaRPr lang="es-AR" sz="1200" b="1" dirty="0">
              <a:solidFill>
                <a:prstClr val="black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414471" y="4149080"/>
            <a:ext cx="209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>
                <a:solidFill>
                  <a:prstClr val="black"/>
                </a:solidFill>
              </a:rPr>
              <a:t>Discrecional a municipios 1%</a:t>
            </a:r>
            <a:endParaRPr lang="es-AR" sz="1200" b="1" dirty="0">
              <a:solidFill>
                <a:prstClr val="black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49376" y="498158"/>
            <a:ext cx="4536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prstClr val="black"/>
                </a:solidFill>
                <a:latin typeface="Arial Black" pitchFamily="34" charset="0"/>
                <a:cs typeface="Aharoni" pitchFamily="2" charset="-79"/>
              </a:rPr>
              <a:t>1° semestre, 2015</a:t>
            </a:r>
            <a:endParaRPr lang="es-AR" sz="1600" b="1" dirty="0">
              <a:solidFill>
                <a:prstClr val="black"/>
              </a:solidFill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124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949752" y="891304"/>
            <a:ext cx="78123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prstClr val="black"/>
                </a:solidFill>
              </a:rPr>
              <a:t>La Seguridad Social de la provincia presenta un déficit de $400 millones.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prstClr val="black"/>
                </a:solidFill>
              </a:rPr>
              <a:t>Esto representa el 12% de sus ingresos.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prstClr val="black"/>
                </a:solidFill>
              </a:rPr>
              <a:t>Luego de financiar este déficit, el resultado final del sector público provincial termina siendo de $100 millones positivo.</a:t>
            </a:r>
            <a:endParaRPr lang="es-AR" dirty="0">
              <a:solidFill>
                <a:prstClr val="black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00896" y="13560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SEGURIDAD SOCIAL</a:t>
            </a:r>
            <a:endParaRPr lang="es-AR" sz="3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049376" y="498158"/>
            <a:ext cx="4536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prstClr val="black"/>
                </a:solidFill>
                <a:latin typeface="Arial Black" pitchFamily="34" charset="0"/>
                <a:cs typeface="Aharoni" pitchFamily="2" charset="-79"/>
              </a:rPr>
              <a:t>1° semestre, 2015</a:t>
            </a:r>
            <a:endParaRPr lang="es-AR" sz="1600" b="1" dirty="0">
              <a:solidFill>
                <a:prstClr val="black"/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122058"/>
            <a:ext cx="5436295" cy="3547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909452" y="4553832"/>
            <a:ext cx="1257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>
                <a:solidFill>
                  <a:prstClr val="white"/>
                </a:solidFill>
              </a:rPr>
              <a:t>$ 3.420  millones</a:t>
            </a:r>
            <a:endParaRPr lang="es-AR" sz="2400" b="1" dirty="0">
              <a:solidFill>
                <a:prstClr val="white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175360" y="335699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>
                <a:solidFill>
                  <a:prstClr val="white"/>
                </a:solidFill>
              </a:rPr>
              <a:t>Déficit 12%</a:t>
            </a:r>
            <a:endParaRPr lang="es-AR" sz="2000" b="1" dirty="0">
              <a:solidFill>
                <a:prstClr val="white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979712" y="2708920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>
                <a:solidFill>
                  <a:prstClr val="black"/>
                </a:solidFill>
              </a:rPr>
              <a:t>Finanzas de la Seguridad Social de la Provincia</a:t>
            </a:r>
            <a:endParaRPr lang="es-AR" sz="2000" b="1" dirty="0">
              <a:solidFill>
                <a:prstClr val="black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 rot="16200000">
            <a:off x="395536" y="4411851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 smtClean="0">
                <a:solidFill>
                  <a:prstClr val="white">
                    <a:lumMod val="50000"/>
                  </a:prstClr>
                </a:solidFill>
              </a:rPr>
              <a:t>Millones de $</a:t>
            </a:r>
            <a:endParaRPr lang="es-AR" sz="1600" b="1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763688" y="6586275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>
                <a:solidFill>
                  <a:prstClr val="black"/>
                </a:solidFill>
              </a:rPr>
              <a:t>Fuente: CEER en base a Ministerio de Economía provincial</a:t>
            </a:r>
            <a:endParaRPr lang="es-A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59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451" y="2801902"/>
            <a:ext cx="5609136" cy="366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CEF3449F-619D-4D4B-97A9-7233B74EF85E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83568" y="923816"/>
            <a:ext cx="813588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prstClr val="black"/>
                </a:solidFill>
              </a:rPr>
              <a:t>Las fuentes de financiamiento (disponibilidades, superávit  del resultado y préstamos) suman $3.300 millones.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prstClr val="black"/>
                </a:solidFill>
              </a:rPr>
              <a:t>Las aplicaciones a la cancelación de compromisos $6.300 millones.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prstClr val="black"/>
                </a:solidFill>
              </a:rPr>
              <a:t>El cambio en la situación patrimonial del Estado es de $3.000 millones negativo.</a:t>
            </a:r>
            <a:endParaRPr lang="es-AR" dirty="0">
              <a:solidFill>
                <a:prstClr val="black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00896" y="13560"/>
            <a:ext cx="7143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CAMBIOS EN EL PATRIMONIO ESTATAL</a:t>
            </a:r>
            <a:endParaRPr lang="es-AR" sz="3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049376" y="498158"/>
            <a:ext cx="4536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prstClr val="black"/>
                </a:solidFill>
                <a:latin typeface="Arial Black" pitchFamily="34" charset="0"/>
                <a:cs typeface="Aharoni" pitchFamily="2" charset="-79"/>
              </a:rPr>
              <a:t>1° semestre, 2015</a:t>
            </a:r>
            <a:endParaRPr lang="es-AR" sz="1600" b="1" dirty="0">
              <a:solidFill>
                <a:prstClr val="black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427592" y="5332272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prstClr val="white"/>
                </a:solidFill>
              </a:rPr>
              <a:t>Otros</a:t>
            </a:r>
          </a:p>
          <a:p>
            <a:pPr algn="ctr"/>
            <a:r>
              <a:rPr lang="es-AR" b="1" dirty="0" smtClean="0">
                <a:solidFill>
                  <a:prstClr val="white"/>
                </a:solidFill>
              </a:rPr>
              <a:t>53%</a:t>
            </a:r>
            <a:endParaRPr lang="es-AR" b="1" dirty="0">
              <a:solidFill>
                <a:prstClr val="white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084968" y="5016944"/>
            <a:ext cx="1947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err="1" smtClean="0">
                <a:solidFill>
                  <a:prstClr val="black"/>
                </a:solidFill>
              </a:rPr>
              <a:t>Gno</a:t>
            </a:r>
            <a:r>
              <a:rPr lang="es-AR" sz="1400" b="1" dirty="0" smtClean="0">
                <a:solidFill>
                  <a:prstClr val="black"/>
                </a:solidFill>
              </a:rPr>
              <a:t> nacional 9%</a:t>
            </a:r>
            <a:endParaRPr lang="es-AR" sz="1400" b="1" dirty="0">
              <a:solidFill>
                <a:prstClr val="black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106312" y="4593028"/>
            <a:ext cx="1947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smtClean="0">
                <a:solidFill>
                  <a:prstClr val="white"/>
                </a:solidFill>
              </a:rPr>
              <a:t>Disminución caja y bancos 30%</a:t>
            </a:r>
            <a:endParaRPr lang="es-AR" sz="1400" b="1" dirty="0">
              <a:solidFill>
                <a:prstClr val="white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887328" y="4797152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prstClr val="white"/>
                </a:solidFill>
              </a:rPr>
              <a:t>Deuda flotante</a:t>
            </a:r>
          </a:p>
          <a:p>
            <a:pPr algn="ctr"/>
            <a:r>
              <a:rPr lang="es-AR" b="1" dirty="0" smtClean="0">
                <a:solidFill>
                  <a:prstClr val="white"/>
                </a:solidFill>
              </a:rPr>
              <a:t>58%</a:t>
            </a:r>
            <a:endParaRPr lang="es-AR" b="1" dirty="0">
              <a:solidFill>
                <a:prstClr val="white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784256" y="393305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smtClean="0">
                <a:solidFill>
                  <a:prstClr val="black"/>
                </a:solidFill>
              </a:rPr>
              <a:t>Cuentas a pagar</a:t>
            </a:r>
          </a:p>
          <a:p>
            <a:pPr algn="ctr"/>
            <a:r>
              <a:rPr lang="es-AR" sz="1400" b="1" dirty="0" smtClean="0">
                <a:solidFill>
                  <a:prstClr val="black"/>
                </a:solidFill>
              </a:rPr>
              <a:t>18%</a:t>
            </a:r>
            <a:endParaRPr lang="es-AR" sz="1400" b="1" dirty="0">
              <a:solidFill>
                <a:prstClr val="black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788024" y="3604080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smtClean="0">
                <a:solidFill>
                  <a:prstClr val="black"/>
                </a:solidFill>
              </a:rPr>
              <a:t>Préstamos 12%</a:t>
            </a:r>
            <a:endParaRPr lang="es-AR" sz="1400" b="1" dirty="0">
              <a:solidFill>
                <a:prstClr val="black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850152" y="327888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smtClean="0">
                <a:solidFill>
                  <a:prstClr val="black"/>
                </a:solidFill>
              </a:rPr>
              <a:t>Títulos 11%</a:t>
            </a:r>
            <a:endParaRPr lang="es-AR" sz="1400" b="1" dirty="0">
              <a:solidFill>
                <a:prstClr val="black"/>
              </a:solidFill>
            </a:endParaRPr>
          </a:p>
        </p:txBody>
      </p:sp>
      <p:cxnSp>
        <p:nvCxnSpPr>
          <p:cNvPr id="12" name="11 Conector recto"/>
          <p:cNvCxnSpPr/>
          <p:nvPr/>
        </p:nvCxnSpPr>
        <p:spPr>
          <a:xfrm flipV="1">
            <a:off x="2322336" y="4535330"/>
            <a:ext cx="4810888" cy="733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4784256" y="3247941"/>
            <a:ext cx="2308024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errar llave"/>
          <p:cNvSpPr/>
          <p:nvPr/>
        </p:nvSpPr>
        <p:spPr>
          <a:xfrm>
            <a:off x="7092280" y="3247941"/>
            <a:ext cx="202376" cy="1287389"/>
          </a:xfrm>
          <a:prstGeom prst="righ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>
              <a:solidFill>
                <a:prstClr val="black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2096432" y="4437112"/>
            <a:ext cx="1947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err="1" smtClean="0">
                <a:solidFill>
                  <a:prstClr val="black"/>
                </a:solidFill>
              </a:rPr>
              <a:t>Superavit</a:t>
            </a:r>
            <a:r>
              <a:rPr lang="es-AR" sz="1400" b="1" dirty="0" smtClean="0">
                <a:solidFill>
                  <a:prstClr val="black"/>
                </a:solidFill>
              </a:rPr>
              <a:t> 4%</a:t>
            </a:r>
            <a:endParaRPr lang="es-AR" sz="1400" b="1" dirty="0">
              <a:solidFill>
                <a:prstClr val="black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253712" y="3179701"/>
            <a:ext cx="1741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prstClr val="black"/>
                </a:solidFill>
              </a:rPr>
              <a:t>Resultados final financiado con otros conceptos no informados:</a:t>
            </a:r>
          </a:p>
          <a:p>
            <a:r>
              <a:rPr lang="es-AR" b="1" dirty="0" smtClean="0">
                <a:solidFill>
                  <a:prstClr val="black"/>
                </a:solidFill>
              </a:rPr>
              <a:t>$3.000 millones</a:t>
            </a:r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614697" y="6472258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>
                <a:solidFill>
                  <a:prstClr val="black"/>
                </a:solidFill>
              </a:rPr>
              <a:t>Fuente: CEER en base a Ministerio de Economía provincial</a:t>
            </a:r>
            <a:endParaRPr lang="es-A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4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9</a:t>
            </a:fld>
            <a:endParaRPr lang="es-AR"/>
          </a:p>
        </p:txBody>
      </p:sp>
      <p:sp>
        <p:nvSpPr>
          <p:cNvPr id="3" name="2 CuadroTexto"/>
          <p:cNvSpPr txBox="1"/>
          <p:nvPr/>
        </p:nvSpPr>
        <p:spPr>
          <a:xfrm>
            <a:off x="1547664" y="1916832"/>
            <a:ext cx="67687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Indicadores </a:t>
            </a:r>
          </a:p>
          <a:p>
            <a:r>
              <a:rPr lang="es-AR" sz="51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Actividad Económica </a:t>
            </a:r>
          </a:p>
          <a:p>
            <a:r>
              <a:rPr lang="es-AR" sz="51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de </a:t>
            </a:r>
            <a:r>
              <a:rPr lang="es-AR" sz="51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Entre </a:t>
            </a:r>
            <a:r>
              <a:rPr lang="es-AR" sz="51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Ríos</a:t>
            </a:r>
            <a:endParaRPr lang="es-AR" sz="51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580253" y="4490888"/>
            <a:ext cx="21602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Año 2015</a:t>
            </a:r>
            <a:endParaRPr lang="es-AR" sz="3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346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1161</Words>
  <Application>Microsoft Office PowerPoint</Application>
  <PresentationFormat>Presentación en pantalla (4:3)</PresentationFormat>
  <Paragraphs>518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Tema de Office</vt:lpstr>
      <vt:lpstr>1_Diseño personalizado</vt:lpstr>
      <vt:lpstr>2_Diseño personalizado</vt:lpstr>
      <vt:lpstr>3_Diseño personalizado</vt:lpstr>
      <vt:lpstr>4_Diseño personalizado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Colina</dc:creator>
  <cp:lastModifiedBy>Jorge Colina</cp:lastModifiedBy>
  <cp:revision>63</cp:revision>
  <dcterms:created xsi:type="dcterms:W3CDTF">2015-08-13T19:52:55Z</dcterms:created>
  <dcterms:modified xsi:type="dcterms:W3CDTF">2015-11-24T16:56:49Z</dcterms:modified>
</cp:coreProperties>
</file>